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4"/>
  </p:notesMasterIdLst>
  <p:sldIdLst>
    <p:sldId id="256" r:id="rId2"/>
    <p:sldId id="281" r:id="rId3"/>
    <p:sldId id="257" r:id="rId4"/>
    <p:sldId id="290" r:id="rId5"/>
    <p:sldId id="258" r:id="rId6"/>
    <p:sldId id="280" r:id="rId7"/>
    <p:sldId id="259" r:id="rId8"/>
    <p:sldId id="260" r:id="rId9"/>
    <p:sldId id="261" r:id="rId10"/>
    <p:sldId id="265" r:id="rId11"/>
    <p:sldId id="266" r:id="rId12"/>
    <p:sldId id="267" r:id="rId13"/>
    <p:sldId id="274" r:id="rId14"/>
    <p:sldId id="270" r:id="rId15"/>
    <p:sldId id="268" r:id="rId16"/>
    <p:sldId id="272" r:id="rId17"/>
    <p:sldId id="275" r:id="rId18"/>
    <p:sldId id="276" r:id="rId19"/>
    <p:sldId id="277" r:id="rId20"/>
    <p:sldId id="278" r:id="rId21"/>
    <p:sldId id="271" r:id="rId22"/>
    <p:sldId id="279" r:id="rId23"/>
    <p:sldId id="285" r:id="rId24"/>
    <p:sldId id="273" r:id="rId25"/>
    <p:sldId id="269" r:id="rId26"/>
    <p:sldId id="286" r:id="rId27"/>
    <p:sldId id="287" r:id="rId28"/>
    <p:sldId id="262" r:id="rId29"/>
    <p:sldId id="283" r:id="rId30"/>
    <p:sldId id="284" r:id="rId31"/>
    <p:sldId id="289" r:id="rId32"/>
    <p:sldId id="291" r:id="rId33"/>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833"/>
    <p:restoredTop sz="76648"/>
  </p:normalViewPr>
  <p:slideViewPr>
    <p:cSldViewPr snapToGrid="0">
      <p:cViewPr varScale="1">
        <p:scale>
          <a:sx n="54" d="100"/>
          <a:sy n="54" d="100"/>
        </p:scale>
        <p:origin x="1005" y="45"/>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5/10/relationships/revisionInfo" Target="revisionInfo.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40EB41E-C2C2-DB45-B783-ECE9A7D1604C}" type="datetimeFigureOut">
              <a:rPr lang="en-US" smtClean="0"/>
              <a:t>5/15/2017</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B209FD-C72D-544C-BC5A-B310EF07B834}" type="slidenum">
              <a:rPr lang="en-US" smtClean="0"/>
              <a:t>‹#›</a:t>
            </a:fld>
            <a:endParaRPr lang="en-US"/>
          </a:p>
        </p:txBody>
      </p:sp>
    </p:spTree>
    <p:extLst>
      <p:ext uri="{BB962C8B-B14F-4D97-AF65-F5344CB8AC3E}">
        <p14:creationId xmlns:p14="http://schemas.microsoft.com/office/powerpoint/2010/main" val="12251561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9B209FD-C72D-544C-BC5A-B310EF07B834}" type="slidenum">
              <a:rPr lang="en-US" smtClean="0"/>
              <a:t>1</a:t>
            </a:fld>
            <a:endParaRPr lang="en-US"/>
          </a:p>
        </p:txBody>
      </p:sp>
    </p:spTree>
    <p:extLst>
      <p:ext uri="{BB962C8B-B14F-4D97-AF65-F5344CB8AC3E}">
        <p14:creationId xmlns:p14="http://schemas.microsoft.com/office/powerpoint/2010/main" val="2126423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1200" kern="1200" dirty="0">
                <a:solidFill>
                  <a:schemeClr val="tx1"/>
                </a:solidFill>
                <a:effectLst/>
                <a:latin typeface="+mn-lt"/>
                <a:ea typeface="+mn-ea"/>
                <a:cs typeface="+mn-cs"/>
              </a:rPr>
              <a:t>Dataset</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allowing us</a:t>
            </a:r>
            <a:r>
              <a:rPr lang="zh-CN" alt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to compare results to a ground truth (the Illumina100 data)</a:t>
            </a:r>
          </a:p>
          <a:p>
            <a:endParaRPr lang="en-US" dirty="0"/>
          </a:p>
          <a:p>
            <a:r>
              <a:rPr lang="en-US" sz="1200" kern="1200" dirty="0">
                <a:solidFill>
                  <a:schemeClr val="tx1"/>
                </a:solidFill>
                <a:effectLst/>
                <a:latin typeface="+mn-lt"/>
                <a:ea typeface="+mn-ea"/>
                <a:cs typeface="+mn-cs"/>
              </a:rPr>
              <a:t>A major problem with </a:t>
            </a:r>
            <a:r>
              <a:rPr lang="en-US" sz="1200" kern="1200" dirty="0" err="1">
                <a:solidFill>
                  <a:schemeClr val="tx1"/>
                </a:solidFill>
                <a:effectLst/>
                <a:latin typeface="+mn-lt"/>
                <a:ea typeface="+mn-ea"/>
                <a:cs typeface="+mn-cs"/>
              </a:rPr>
              <a:t>GASiC</a:t>
            </a:r>
            <a:r>
              <a:rPr lang="en-US" sz="1200" kern="1200" dirty="0">
                <a:solidFill>
                  <a:schemeClr val="tx1"/>
                </a:solidFill>
                <a:effectLst/>
                <a:latin typeface="+mn-lt"/>
                <a:ea typeface="+mn-ea"/>
                <a:cs typeface="+mn-cs"/>
              </a:rPr>
              <a:t> and </a:t>
            </a:r>
            <a:r>
              <a:rPr lang="en-US" sz="1200" kern="1200" dirty="0" err="1">
                <a:solidFill>
                  <a:schemeClr val="tx1"/>
                </a:solidFill>
                <a:effectLst/>
                <a:latin typeface="+mn-lt"/>
                <a:ea typeface="+mn-ea"/>
                <a:cs typeface="+mn-cs"/>
              </a:rPr>
              <a:t>eXpress</a:t>
            </a:r>
            <a:r>
              <a:rPr lang="en-US" sz="1200" kern="1200" dirty="0">
                <a:solidFill>
                  <a:schemeClr val="tx1"/>
                </a:solidFill>
                <a:effectLst/>
                <a:latin typeface="+mn-lt"/>
                <a:ea typeface="+mn-ea"/>
                <a:cs typeface="+mn-cs"/>
              </a:rPr>
              <a:t> is that the alignments they require are</a:t>
            </a:r>
            <a:r>
              <a:rPr lang="zh-CN" alt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slow to generate. The alignments, made with Bowtie2 [Langmead and </a:t>
            </a:r>
            <a:r>
              <a:rPr lang="en-US" sz="1200" kern="1200" dirty="0" err="1">
                <a:solidFill>
                  <a:schemeClr val="tx1"/>
                </a:solidFill>
                <a:effectLst/>
                <a:latin typeface="+mn-lt"/>
                <a:ea typeface="+mn-ea"/>
                <a:cs typeface="+mn-cs"/>
              </a:rPr>
              <a:t>Salzberg</a:t>
            </a:r>
            <a:r>
              <a:rPr lang="en-US" sz="1200" kern="1200" dirty="0">
                <a:solidFill>
                  <a:schemeClr val="tx1"/>
                </a:solidFill>
                <a:effectLst/>
                <a:latin typeface="+mn-lt"/>
                <a:ea typeface="+mn-ea"/>
                <a:cs typeface="+mn-cs"/>
              </a:rPr>
              <a:t>, 2012],</a:t>
            </a:r>
            <a:r>
              <a:rPr lang="zh-CN" alt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took days.</a:t>
            </a:r>
          </a:p>
          <a:p>
            <a:endParaRPr lang="en-US" dirty="0"/>
          </a:p>
          <a:p>
            <a:r>
              <a:rPr lang="en-US" dirty="0"/>
              <a:t> The Illumina100 dataset consists of 53.33 million 75bp reads, simulated by the </a:t>
            </a:r>
            <a:r>
              <a:rPr lang="en-US" dirty="0" err="1"/>
              <a:t>iMESSi</a:t>
            </a:r>
            <a:r>
              <a:rPr lang="en-US" dirty="0"/>
              <a:t> metagenomic simulator using an Illumina error model. The reads were simulated from a set of 100 unique bacterial genomes. The set is of genomes from 85 diﬀerent species and 63 diﬀerent </a:t>
            </a:r>
            <a:r>
              <a:rPr lang="en-US" dirty="0" err="1"/>
              <a:t>genuses</a:t>
            </a:r>
            <a:r>
              <a:rPr lang="en-US" dirty="0"/>
              <a:t>, over a range of abundances from 0.86% to 2.2%. </a:t>
            </a:r>
          </a:p>
        </p:txBody>
      </p:sp>
      <p:sp>
        <p:nvSpPr>
          <p:cNvPr id="4" name="Slide Number Placeholder 3"/>
          <p:cNvSpPr>
            <a:spLocks noGrp="1"/>
          </p:cNvSpPr>
          <p:nvPr>
            <p:ph type="sldNum" sz="quarter" idx="10"/>
          </p:nvPr>
        </p:nvSpPr>
        <p:spPr/>
        <p:txBody>
          <a:bodyPr/>
          <a:lstStyle/>
          <a:p>
            <a:fld id="{89B209FD-C72D-544C-BC5A-B310EF07B834}" type="slidenum">
              <a:rPr lang="en-US" smtClean="0"/>
              <a:t>12</a:t>
            </a:fld>
            <a:endParaRPr lang="en-US"/>
          </a:p>
        </p:txBody>
      </p:sp>
    </p:spTree>
    <p:extLst>
      <p:ext uri="{BB962C8B-B14F-4D97-AF65-F5344CB8AC3E}">
        <p14:creationId xmlns:p14="http://schemas.microsoft.com/office/powerpoint/2010/main" val="10365455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1200" kern="1200" dirty="0">
                <a:solidFill>
                  <a:schemeClr val="tx1"/>
                </a:solidFill>
                <a:effectLst/>
                <a:latin typeface="+mn-lt"/>
                <a:ea typeface="+mn-ea"/>
                <a:cs typeface="+mn-cs"/>
              </a:rPr>
              <a:t>Dataset</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allowing us</a:t>
            </a:r>
            <a:r>
              <a:rPr lang="zh-CN" alt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to compare results to a ground truth (the Illumina100 data)</a:t>
            </a:r>
          </a:p>
          <a:p>
            <a:endParaRPr lang="en-US" dirty="0"/>
          </a:p>
          <a:p>
            <a:r>
              <a:rPr lang="en-US" sz="1200" kern="1200" dirty="0">
                <a:solidFill>
                  <a:schemeClr val="tx1"/>
                </a:solidFill>
                <a:effectLst/>
                <a:latin typeface="+mn-lt"/>
                <a:ea typeface="+mn-ea"/>
                <a:cs typeface="+mn-cs"/>
              </a:rPr>
              <a:t>A major problem with </a:t>
            </a:r>
            <a:r>
              <a:rPr lang="en-US" sz="1200" kern="1200" dirty="0" err="1">
                <a:solidFill>
                  <a:schemeClr val="tx1"/>
                </a:solidFill>
                <a:effectLst/>
                <a:latin typeface="+mn-lt"/>
                <a:ea typeface="+mn-ea"/>
                <a:cs typeface="+mn-cs"/>
              </a:rPr>
              <a:t>GASiC</a:t>
            </a:r>
            <a:r>
              <a:rPr lang="en-US" sz="1200" kern="1200" dirty="0">
                <a:solidFill>
                  <a:schemeClr val="tx1"/>
                </a:solidFill>
                <a:effectLst/>
                <a:latin typeface="+mn-lt"/>
                <a:ea typeface="+mn-ea"/>
                <a:cs typeface="+mn-cs"/>
              </a:rPr>
              <a:t> and </a:t>
            </a:r>
            <a:r>
              <a:rPr lang="en-US" sz="1200" kern="1200" dirty="0" err="1">
                <a:solidFill>
                  <a:schemeClr val="tx1"/>
                </a:solidFill>
                <a:effectLst/>
                <a:latin typeface="+mn-lt"/>
                <a:ea typeface="+mn-ea"/>
                <a:cs typeface="+mn-cs"/>
              </a:rPr>
              <a:t>eXpress</a:t>
            </a:r>
            <a:r>
              <a:rPr lang="en-US" sz="1200" kern="1200" dirty="0">
                <a:solidFill>
                  <a:schemeClr val="tx1"/>
                </a:solidFill>
                <a:effectLst/>
                <a:latin typeface="+mn-lt"/>
                <a:ea typeface="+mn-ea"/>
                <a:cs typeface="+mn-cs"/>
              </a:rPr>
              <a:t> is that the alignments they require are</a:t>
            </a:r>
            <a:r>
              <a:rPr lang="zh-CN" alt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slow to generate. The alignments, made with Bowtie2 [Langmead and </a:t>
            </a:r>
            <a:r>
              <a:rPr lang="en-US" sz="1200" kern="1200" dirty="0" err="1">
                <a:solidFill>
                  <a:schemeClr val="tx1"/>
                </a:solidFill>
                <a:effectLst/>
                <a:latin typeface="+mn-lt"/>
                <a:ea typeface="+mn-ea"/>
                <a:cs typeface="+mn-cs"/>
              </a:rPr>
              <a:t>Salzberg</a:t>
            </a:r>
            <a:r>
              <a:rPr lang="en-US" sz="1200" kern="1200" dirty="0">
                <a:solidFill>
                  <a:schemeClr val="tx1"/>
                </a:solidFill>
                <a:effectLst/>
                <a:latin typeface="+mn-lt"/>
                <a:ea typeface="+mn-ea"/>
                <a:cs typeface="+mn-cs"/>
              </a:rPr>
              <a:t>, 2012],</a:t>
            </a:r>
            <a:r>
              <a:rPr lang="zh-CN" alt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took days.</a:t>
            </a:r>
          </a:p>
          <a:p>
            <a:endParaRPr lang="en-US" dirty="0"/>
          </a:p>
        </p:txBody>
      </p:sp>
      <p:sp>
        <p:nvSpPr>
          <p:cNvPr id="4" name="Slide Number Placeholder 3"/>
          <p:cNvSpPr>
            <a:spLocks noGrp="1"/>
          </p:cNvSpPr>
          <p:nvPr>
            <p:ph type="sldNum" sz="quarter" idx="10"/>
          </p:nvPr>
        </p:nvSpPr>
        <p:spPr/>
        <p:txBody>
          <a:bodyPr/>
          <a:lstStyle/>
          <a:p>
            <a:fld id="{89B209FD-C72D-544C-BC5A-B310EF07B834}" type="slidenum">
              <a:rPr lang="en-US" smtClean="0"/>
              <a:t>14</a:t>
            </a:fld>
            <a:endParaRPr lang="en-US"/>
          </a:p>
        </p:txBody>
      </p:sp>
    </p:spTree>
    <p:extLst>
      <p:ext uri="{BB962C8B-B14F-4D97-AF65-F5344CB8AC3E}">
        <p14:creationId xmlns:p14="http://schemas.microsoft.com/office/powerpoint/2010/main" val="1154656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As reported in [Wood and </a:t>
            </a:r>
            <a:r>
              <a:rPr lang="en-US" sz="1200" kern="1200" dirty="0" err="1">
                <a:solidFill>
                  <a:schemeClr val="tx1"/>
                </a:solidFill>
                <a:effectLst/>
                <a:latin typeface="+mn-lt"/>
                <a:ea typeface="+mn-ea"/>
                <a:cs typeface="+mn-cs"/>
              </a:rPr>
              <a:t>Salzberg</a:t>
            </a:r>
            <a:r>
              <a:rPr lang="en-US" sz="1200" kern="1200" dirty="0">
                <a:solidFill>
                  <a:schemeClr val="tx1"/>
                </a:solidFill>
                <a:effectLst/>
                <a:latin typeface="+mn-lt"/>
                <a:ea typeface="+mn-ea"/>
                <a:cs typeface="+mn-cs"/>
              </a:rPr>
              <a:t>, 2014], Kraken was much faster on the</a:t>
            </a:r>
            <a:r>
              <a:rPr lang="zh-CN" alt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data, taking only 22 minutes 38s. We also tested CLARK [</a:t>
            </a:r>
            <a:r>
              <a:rPr lang="en-US" sz="1200" kern="1200" dirty="0" err="1">
                <a:solidFill>
                  <a:schemeClr val="tx1"/>
                </a:solidFill>
                <a:effectLst/>
                <a:latin typeface="+mn-lt"/>
                <a:ea typeface="+mn-ea"/>
                <a:cs typeface="+mn-cs"/>
              </a:rPr>
              <a:t>Ounit</a:t>
            </a:r>
            <a:r>
              <a:rPr lang="en-US" sz="1200" kern="1200" dirty="0">
                <a:solidFill>
                  <a:schemeClr val="tx1"/>
                </a:solidFill>
                <a:effectLst/>
                <a:latin typeface="+mn-lt"/>
                <a:ea typeface="+mn-ea"/>
                <a:cs typeface="+mn-cs"/>
              </a:rPr>
              <a:t> et al., 2015], another</a:t>
            </a:r>
          </a:p>
          <a:p>
            <a:r>
              <a:rPr lang="en-US" sz="1200" kern="1200" dirty="0">
                <a:solidFill>
                  <a:schemeClr val="tx1"/>
                </a:solidFill>
                <a:effectLst/>
                <a:latin typeface="+mn-lt"/>
                <a:ea typeface="+mn-ea"/>
                <a:cs typeface="+mn-cs"/>
              </a:rPr>
              <a:t>recently published k-</a:t>
            </a:r>
            <a:r>
              <a:rPr lang="en-US" sz="1200" kern="1200" dirty="0" err="1">
                <a:solidFill>
                  <a:schemeClr val="tx1"/>
                </a:solidFill>
                <a:effectLst/>
                <a:latin typeface="+mn-lt"/>
                <a:ea typeface="+mn-ea"/>
                <a:cs typeface="+mn-cs"/>
              </a:rPr>
              <a:t>mer</a:t>
            </a:r>
            <a:r>
              <a:rPr lang="en-US" sz="1200" kern="1200" dirty="0">
                <a:solidFill>
                  <a:schemeClr val="tx1"/>
                </a:solidFill>
                <a:effectLst/>
                <a:latin typeface="+mn-lt"/>
                <a:ea typeface="+mn-ea"/>
                <a:cs typeface="+mn-cs"/>
              </a:rPr>
              <a:t> based assignment tool and, in agreement with the benchmarks</a:t>
            </a:r>
            <a:r>
              <a:rPr lang="zh-CN" alt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in [</a:t>
            </a:r>
            <a:r>
              <a:rPr lang="en-US" sz="1200" kern="1200" dirty="0" err="1">
                <a:solidFill>
                  <a:schemeClr val="tx1"/>
                </a:solidFill>
                <a:effectLst/>
                <a:latin typeface="+mn-lt"/>
                <a:ea typeface="+mn-ea"/>
                <a:cs typeface="+mn-cs"/>
              </a:rPr>
              <a:t>Lindgreen</a:t>
            </a:r>
            <a:r>
              <a:rPr lang="en-US" sz="1200" kern="1200" dirty="0">
                <a:solidFill>
                  <a:schemeClr val="tx1"/>
                </a:solidFill>
                <a:effectLst/>
                <a:latin typeface="+mn-lt"/>
                <a:ea typeface="+mn-ea"/>
                <a:cs typeface="+mn-cs"/>
              </a:rPr>
              <a:t> et al., 2015], we found it to be slightly faster taking 20 minutes 30s.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However, as seen in Table 1, both Kraken and CLARK have </a:t>
            </a:r>
            <a:r>
              <a:rPr lang="en-US" sz="1200" kern="1200" dirty="0" err="1">
                <a:solidFill>
                  <a:schemeClr val="tx1"/>
                </a:solidFill>
                <a:effectLst/>
                <a:latin typeface="+mn-lt"/>
                <a:ea typeface="+mn-ea"/>
                <a:cs typeface="+mn-cs"/>
              </a:rPr>
              <a:t>signicantly</a:t>
            </a:r>
            <a:r>
              <a:rPr lang="en-US" sz="1200" kern="1200" dirty="0">
                <a:solidFill>
                  <a:schemeClr val="tx1"/>
                </a:solidFill>
                <a:effectLst/>
                <a:latin typeface="+mn-lt"/>
                <a:ea typeface="+mn-ea"/>
                <a:cs typeface="+mn-cs"/>
              </a:rPr>
              <a:t> worse performance</a:t>
            </a:r>
          </a:p>
          <a:p>
            <a:r>
              <a:rPr lang="en-US" sz="1200" kern="1200" dirty="0">
                <a:solidFill>
                  <a:schemeClr val="tx1"/>
                </a:solidFill>
                <a:effectLst/>
                <a:latin typeface="+mn-lt"/>
                <a:ea typeface="+mn-ea"/>
                <a:cs typeface="+mn-cs"/>
              </a:rPr>
              <a:t>than both </a:t>
            </a:r>
            <a:r>
              <a:rPr lang="en-US" sz="1200" kern="1200" dirty="0" err="1">
                <a:solidFill>
                  <a:schemeClr val="tx1"/>
                </a:solidFill>
                <a:effectLst/>
                <a:latin typeface="+mn-lt"/>
                <a:ea typeface="+mn-ea"/>
                <a:cs typeface="+mn-cs"/>
              </a:rPr>
              <a:t>GASiC</a:t>
            </a:r>
            <a:r>
              <a:rPr lang="en-US" sz="1200" kern="1200" dirty="0">
                <a:solidFill>
                  <a:schemeClr val="tx1"/>
                </a:solidFill>
                <a:effectLst/>
                <a:latin typeface="+mn-lt"/>
                <a:ea typeface="+mn-ea"/>
                <a:cs typeface="+mn-cs"/>
              </a:rPr>
              <a:t> and </a:t>
            </a:r>
            <a:r>
              <a:rPr lang="en-US" sz="1200" kern="1200" dirty="0" err="1">
                <a:solidFill>
                  <a:schemeClr val="tx1"/>
                </a:solidFill>
                <a:effectLst/>
                <a:latin typeface="+mn-lt"/>
                <a:ea typeface="+mn-ea"/>
                <a:cs typeface="+mn-cs"/>
              </a:rPr>
              <a:t>eXpress</a:t>
            </a:r>
            <a:r>
              <a:rPr lang="en-US" sz="1200" kern="1200" dirty="0">
                <a:solidFill>
                  <a:schemeClr val="tx1"/>
                </a:solidFill>
                <a:effectLst/>
                <a:latin typeface="+mn-lt"/>
                <a:ea typeface="+mn-ea"/>
                <a:cs typeface="+mn-cs"/>
              </a:rPr>
              <a:t> (in concordance with [</a:t>
            </a:r>
            <a:r>
              <a:rPr lang="en-US" sz="1200" kern="1200" dirty="0" err="1">
                <a:solidFill>
                  <a:schemeClr val="tx1"/>
                </a:solidFill>
                <a:effectLst/>
                <a:latin typeface="+mn-lt"/>
                <a:ea typeface="+mn-ea"/>
                <a:cs typeface="+mn-cs"/>
              </a:rPr>
              <a:t>Lindgreen</a:t>
            </a:r>
            <a:r>
              <a:rPr lang="en-US" sz="1200" kern="1200" dirty="0">
                <a:solidFill>
                  <a:schemeClr val="tx1"/>
                </a:solidFill>
                <a:effectLst/>
                <a:latin typeface="+mn-lt"/>
                <a:ea typeface="+mn-ea"/>
                <a:cs typeface="+mn-cs"/>
              </a:rPr>
              <a:t> et al., 2015] but in con-</a:t>
            </a:r>
          </a:p>
          <a:p>
            <a:r>
              <a:rPr lang="en-US" sz="1200" kern="1200" dirty="0" err="1">
                <a:solidFill>
                  <a:schemeClr val="tx1"/>
                </a:solidFill>
                <a:effectLst/>
                <a:latin typeface="+mn-lt"/>
                <a:ea typeface="+mn-ea"/>
                <a:cs typeface="+mn-cs"/>
              </a:rPr>
              <a:t>tradiction</a:t>
            </a:r>
            <a:r>
              <a:rPr lang="en-US" sz="1200" kern="1200" dirty="0">
                <a:solidFill>
                  <a:schemeClr val="tx1"/>
                </a:solidFill>
                <a:effectLst/>
                <a:latin typeface="+mn-lt"/>
                <a:ea typeface="+mn-ea"/>
                <a:cs typeface="+mn-cs"/>
              </a:rPr>
              <a:t> to [</a:t>
            </a:r>
            <a:r>
              <a:rPr lang="en-US" sz="1200" kern="1200" dirty="0" err="1">
                <a:solidFill>
                  <a:schemeClr val="tx1"/>
                </a:solidFill>
                <a:effectLst/>
                <a:latin typeface="+mn-lt"/>
                <a:ea typeface="+mn-ea"/>
                <a:cs typeface="+mn-cs"/>
              </a:rPr>
              <a:t>Ounit</a:t>
            </a:r>
            <a:r>
              <a:rPr lang="en-US" sz="1200" kern="1200" dirty="0">
                <a:solidFill>
                  <a:schemeClr val="tx1"/>
                </a:solidFill>
                <a:effectLst/>
                <a:latin typeface="+mn-lt"/>
                <a:ea typeface="+mn-ea"/>
                <a:cs typeface="+mn-cs"/>
              </a:rPr>
              <a:t> et al., 2015], we found that Kraken is more accurate than CLARK).</a:t>
            </a:r>
          </a:p>
          <a:p>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89B209FD-C72D-544C-BC5A-B310EF07B834}" type="slidenum">
              <a:rPr lang="en-US" smtClean="0"/>
              <a:t>15</a:t>
            </a:fld>
            <a:endParaRPr lang="en-US"/>
          </a:p>
        </p:txBody>
      </p:sp>
    </p:spTree>
    <p:extLst>
      <p:ext uri="{BB962C8B-B14F-4D97-AF65-F5344CB8AC3E}">
        <p14:creationId xmlns:p14="http://schemas.microsoft.com/office/powerpoint/2010/main" val="16526930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We next turned to a comparison of </a:t>
            </a:r>
            <a:r>
              <a:rPr lang="en-US" sz="1200" kern="1200" dirty="0" err="1">
                <a:solidFill>
                  <a:schemeClr val="tx1"/>
                </a:solidFill>
                <a:effectLst/>
                <a:latin typeface="+mn-lt"/>
                <a:ea typeface="+mn-ea"/>
                <a:cs typeface="+mn-cs"/>
              </a:rPr>
              <a:t>kallisto</a:t>
            </a:r>
            <a:r>
              <a:rPr lang="en-US" sz="1200" kern="1200" dirty="0">
                <a:solidFill>
                  <a:schemeClr val="tx1"/>
                </a:solidFill>
                <a:effectLst/>
                <a:latin typeface="+mn-lt"/>
                <a:ea typeface="+mn-ea"/>
                <a:cs typeface="+mn-cs"/>
              </a:rPr>
              <a:t> with Kraken and CLARK using the Illumina100 simulation (i100) but utilizing a larger and more realistic reference database</a:t>
            </a:r>
            <a:r>
              <a:rPr lang="zh-CN" alt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of 1,958 genomes from [Martin et al., 2012</a:t>
            </a:r>
          </a:p>
          <a:p>
            <a:endParaRPr lang="en-US" dirty="0"/>
          </a:p>
          <a:p>
            <a:r>
              <a:rPr lang="en-US" sz="1200" kern="1200" dirty="0" err="1">
                <a:solidFill>
                  <a:schemeClr val="tx1"/>
                </a:solidFill>
                <a:effectLst/>
                <a:latin typeface="+mn-lt"/>
                <a:ea typeface="+mn-ea"/>
                <a:cs typeface="+mn-cs"/>
              </a:rPr>
              <a:t>kallisto</a:t>
            </a:r>
            <a:r>
              <a:rPr lang="en-US" sz="1200" kern="1200" dirty="0">
                <a:solidFill>
                  <a:schemeClr val="tx1"/>
                </a:solidFill>
                <a:effectLst/>
                <a:latin typeface="+mn-lt"/>
                <a:ea typeface="+mn-ea"/>
                <a:cs typeface="+mn-cs"/>
              </a:rPr>
              <a:t> is much more</a:t>
            </a:r>
            <a:r>
              <a:rPr lang="zh-CN" alt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accurate than Kraken and CLARK at all four taxonomic levels tested. The performance</a:t>
            </a:r>
            <a:r>
              <a:rPr lang="zh-CN" alt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of </a:t>
            </a:r>
            <a:r>
              <a:rPr lang="en-US" sz="1200" kern="1200" dirty="0" err="1">
                <a:solidFill>
                  <a:schemeClr val="tx1"/>
                </a:solidFill>
                <a:effectLst/>
                <a:latin typeface="+mn-lt"/>
                <a:ea typeface="+mn-ea"/>
                <a:cs typeface="+mn-cs"/>
              </a:rPr>
              <a:t>kallisto</a:t>
            </a:r>
            <a:r>
              <a:rPr lang="en-US" sz="1200" kern="1200" dirty="0">
                <a:solidFill>
                  <a:schemeClr val="tx1"/>
                </a:solidFill>
                <a:effectLst/>
                <a:latin typeface="+mn-lt"/>
                <a:ea typeface="+mn-ea"/>
                <a:cs typeface="+mn-cs"/>
              </a:rPr>
              <a:t> at the exact genome level is </a:t>
            </a:r>
            <a:r>
              <a:rPr lang="en-US" sz="1200" kern="1200" dirty="0" err="1">
                <a:solidFill>
                  <a:schemeClr val="tx1"/>
                </a:solidFill>
                <a:effectLst/>
                <a:latin typeface="+mn-lt"/>
                <a:ea typeface="+mn-ea"/>
                <a:cs typeface="+mn-cs"/>
              </a:rPr>
              <a:t>signicantly</a:t>
            </a:r>
            <a:r>
              <a:rPr lang="en-US" sz="1200" kern="1200" dirty="0">
                <a:solidFill>
                  <a:schemeClr val="tx1"/>
                </a:solidFill>
                <a:effectLst/>
                <a:latin typeface="+mn-lt"/>
                <a:ea typeface="+mn-ea"/>
                <a:cs typeface="+mn-cs"/>
              </a:rPr>
              <a:t> better than Kraken at the genus level.</a:t>
            </a:r>
            <a:r>
              <a:rPr lang="zh-CN" alt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Notably, Kraken‘s performance at the exact genome level (AVGRE 18.67 and RRMSE38.26) is too poor to be of practical use.</a:t>
            </a:r>
          </a:p>
          <a:p>
            <a:endParaRPr lang="en-US" dirty="0"/>
          </a:p>
        </p:txBody>
      </p:sp>
      <p:sp>
        <p:nvSpPr>
          <p:cNvPr id="4" name="Slide Number Placeholder 3"/>
          <p:cNvSpPr>
            <a:spLocks noGrp="1"/>
          </p:cNvSpPr>
          <p:nvPr>
            <p:ph type="sldNum" sz="quarter" idx="10"/>
          </p:nvPr>
        </p:nvSpPr>
        <p:spPr/>
        <p:txBody>
          <a:bodyPr/>
          <a:lstStyle/>
          <a:p>
            <a:fld id="{89B209FD-C72D-544C-BC5A-B310EF07B834}" type="slidenum">
              <a:rPr lang="en-US" smtClean="0"/>
              <a:t>16</a:t>
            </a:fld>
            <a:endParaRPr lang="en-US"/>
          </a:p>
        </p:txBody>
      </p:sp>
    </p:spTree>
    <p:extLst>
      <p:ext uri="{BB962C8B-B14F-4D97-AF65-F5344CB8AC3E}">
        <p14:creationId xmlns:p14="http://schemas.microsoft.com/office/powerpoint/2010/main" val="11387703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Results of </a:t>
            </a:r>
            <a:r>
              <a:rPr lang="en-US" sz="1200" kern="1200" dirty="0" err="1">
                <a:solidFill>
                  <a:schemeClr val="tx1"/>
                </a:solidFill>
                <a:effectLst/>
                <a:latin typeface="+mn-lt"/>
                <a:ea typeface="+mn-ea"/>
                <a:cs typeface="+mn-cs"/>
              </a:rPr>
              <a:t>kallisto</a:t>
            </a:r>
            <a:r>
              <a:rPr lang="en-US" sz="1200" kern="1200" dirty="0">
                <a:solidFill>
                  <a:schemeClr val="tx1"/>
                </a:solidFill>
                <a:effectLst/>
                <a:latin typeface="+mn-lt"/>
                <a:ea typeface="+mn-ea"/>
                <a:cs typeface="+mn-cs"/>
              </a:rPr>
              <a:t> (top), Kraken (middle) and CLARK (bot-</a:t>
            </a:r>
          </a:p>
          <a:p>
            <a:r>
              <a:rPr lang="en-US" sz="1200" kern="1200" dirty="0">
                <a:solidFill>
                  <a:schemeClr val="tx1"/>
                </a:solidFill>
                <a:effectLst/>
                <a:latin typeface="+mn-lt"/>
                <a:ea typeface="+mn-ea"/>
                <a:cs typeface="+mn-cs"/>
              </a:rPr>
              <a:t>tom) on simulated reads from the i100+Martin dataset at the phylum</a:t>
            </a:r>
          </a:p>
          <a:p>
            <a:r>
              <a:rPr lang="en-US" sz="1200" kern="1200" dirty="0">
                <a:solidFill>
                  <a:schemeClr val="tx1"/>
                </a:solidFill>
                <a:effectLst/>
                <a:latin typeface="+mn-lt"/>
                <a:ea typeface="+mn-ea"/>
                <a:cs typeface="+mn-cs"/>
              </a:rPr>
              <a:t>level.</a:t>
            </a:r>
          </a:p>
        </p:txBody>
      </p:sp>
      <p:sp>
        <p:nvSpPr>
          <p:cNvPr id="4" name="Slide Number Placeholder 3"/>
          <p:cNvSpPr>
            <a:spLocks noGrp="1"/>
          </p:cNvSpPr>
          <p:nvPr>
            <p:ph type="sldNum" sz="quarter" idx="10"/>
          </p:nvPr>
        </p:nvSpPr>
        <p:spPr/>
        <p:txBody>
          <a:bodyPr/>
          <a:lstStyle/>
          <a:p>
            <a:fld id="{89B209FD-C72D-544C-BC5A-B310EF07B834}" type="slidenum">
              <a:rPr lang="en-US" smtClean="0"/>
              <a:t>17</a:t>
            </a:fld>
            <a:endParaRPr lang="en-US"/>
          </a:p>
        </p:txBody>
      </p:sp>
    </p:spTree>
    <p:extLst>
      <p:ext uri="{BB962C8B-B14F-4D97-AF65-F5344CB8AC3E}">
        <p14:creationId xmlns:p14="http://schemas.microsoft.com/office/powerpoint/2010/main" val="12803107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Results of </a:t>
            </a:r>
            <a:r>
              <a:rPr lang="en-US" sz="1200" kern="1200" dirty="0" err="1">
                <a:solidFill>
                  <a:schemeClr val="tx1"/>
                </a:solidFill>
                <a:effectLst/>
                <a:latin typeface="+mn-lt"/>
                <a:ea typeface="+mn-ea"/>
                <a:cs typeface="+mn-cs"/>
              </a:rPr>
              <a:t>kallisto</a:t>
            </a:r>
            <a:r>
              <a:rPr lang="en-US" sz="1200" kern="1200" dirty="0">
                <a:solidFill>
                  <a:schemeClr val="tx1"/>
                </a:solidFill>
                <a:effectLst/>
                <a:latin typeface="+mn-lt"/>
                <a:ea typeface="+mn-ea"/>
                <a:cs typeface="+mn-cs"/>
              </a:rPr>
              <a:t> (top), Kraken (middle) and CLARK (bot-</a:t>
            </a:r>
          </a:p>
          <a:p>
            <a:r>
              <a:rPr lang="en-US" sz="1200" kern="1200" dirty="0">
                <a:solidFill>
                  <a:schemeClr val="tx1"/>
                </a:solidFill>
                <a:effectLst/>
                <a:latin typeface="+mn-lt"/>
                <a:ea typeface="+mn-ea"/>
                <a:cs typeface="+mn-cs"/>
              </a:rPr>
              <a:t>tom) on simulated reads from the i100+Martin dataset at the genus level.</a:t>
            </a:r>
          </a:p>
        </p:txBody>
      </p:sp>
      <p:sp>
        <p:nvSpPr>
          <p:cNvPr id="4" name="Slide Number Placeholder 3"/>
          <p:cNvSpPr>
            <a:spLocks noGrp="1"/>
          </p:cNvSpPr>
          <p:nvPr>
            <p:ph type="sldNum" sz="quarter" idx="10"/>
          </p:nvPr>
        </p:nvSpPr>
        <p:spPr/>
        <p:txBody>
          <a:bodyPr/>
          <a:lstStyle/>
          <a:p>
            <a:fld id="{89B209FD-C72D-544C-BC5A-B310EF07B834}" type="slidenum">
              <a:rPr lang="en-US" smtClean="0"/>
              <a:t>18</a:t>
            </a:fld>
            <a:endParaRPr lang="en-US"/>
          </a:p>
        </p:txBody>
      </p:sp>
    </p:spTree>
    <p:extLst>
      <p:ext uri="{BB962C8B-B14F-4D97-AF65-F5344CB8AC3E}">
        <p14:creationId xmlns:p14="http://schemas.microsoft.com/office/powerpoint/2010/main" val="1251875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Results of </a:t>
            </a:r>
            <a:r>
              <a:rPr lang="en-US" sz="1200" kern="1200" dirty="0" err="1">
                <a:solidFill>
                  <a:schemeClr val="tx1"/>
                </a:solidFill>
                <a:effectLst/>
                <a:latin typeface="+mn-lt"/>
                <a:ea typeface="+mn-ea"/>
                <a:cs typeface="+mn-cs"/>
              </a:rPr>
              <a:t>kallisto</a:t>
            </a:r>
            <a:r>
              <a:rPr lang="en-US" sz="1200" kern="1200" dirty="0">
                <a:solidFill>
                  <a:schemeClr val="tx1"/>
                </a:solidFill>
                <a:effectLst/>
                <a:latin typeface="+mn-lt"/>
                <a:ea typeface="+mn-ea"/>
                <a:cs typeface="+mn-cs"/>
              </a:rPr>
              <a:t> (top), Kraken (middle) and CLARK (bot-</a:t>
            </a:r>
          </a:p>
          <a:p>
            <a:r>
              <a:rPr lang="en-US" sz="1200" kern="1200" dirty="0">
                <a:solidFill>
                  <a:schemeClr val="tx1"/>
                </a:solidFill>
                <a:effectLst/>
                <a:latin typeface="+mn-lt"/>
                <a:ea typeface="+mn-ea"/>
                <a:cs typeface="+mn-cs"/>
              </a:rPr>
              <a:t>tom) on simulated reads from the i100+Martin dataset at the genus level.</a:t>
            </a:r>
          </a:p>
        </p:txBody>
      </p:sp>
      <p:sp>
        <p:nvSpPr>
          <p:cNvPr id="4" name="Slide Number Placeholder 3"/>
          <p:cNvSpPr>
            <a:spLocks noGrp="1"/>
          </p:cNvSpPr>
          <p:nvPr>
            <p:ph type="sldNum" sz="quarter" idx="10"/>
          </p:nvPr>
        </p:nvSpPr>
        <p:spPr/>
        <p:txBody>
          <a:bodyPr/>
          <a:lstStyle/>
          <a:p>
            <a:fld id="{89B209FD-C72D-544C-BC5A-B310EF07B834}" type="slidenum">
              <a:rPr lang="en-US" smtClean="0"/>
              <a:t>19</a:t>
            </a:fld>
            <a:endParaRPr lang="en-US"/>
          </a:p>
        </p:txBody>
      </p:sp>
    </p:spTree>
    <p:extLst>
      <p:ext uri="{BB962C8B-B14F-4D97-AF65-F5344CB8AC3E}">
        <p14:creationId xmlns:p14="http://schemas.microsoft.com/office/powerpoint/2010/main" val="12107806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Results of </a:t>
            </a:r>
            <a:r>
              <a:rPr lang="en-US" sz="1200" kern="1200" dirty="0" err="1">
                <a:solidFill>
                  <a:schemeClr val="tx1"/>
                </a:solidFill>
                <a:effectLst/>
                <a:latin typeface="+mn-lt"/>
                <a:ea typeface="+mn-ea"/>
                <a:cs typeface="+mn-cs"/>
              </a:rPr>
              <a:t>kallisto</a:t>
            </a:r>
            <a:r>
              <a:rPr lang="en-US" sz="1200" kern="1200" dirty="0">
                <a:solidFill>
                  <a:schemeClr val="tx1"/>
                </a:solidFill>
                <a:effectLst/>
                <a:latin typeface="+mn-lt"/>
                <a:ea typeface="+mn-ea"/>
                <a:cs typeface="+mn-cs"/>
              </a:rPr>
              <a:t> (top), Kraken (middle) and CLARK (bot-</a:t>
            </a:r>
          </a:p>
          <a:p>
            <a:r>
              <a:rPr lang="en-US" sz="1200" kern="1200" dirty="0">
                <a:solidFill>
                  <a:schemeClr val="tx1"/>
                </a:solidFill>
                <a:effectLst/>
                <a:latin typeface="+mn-lt"/>
                <a:ea typeface="+mn-ea"/>
                <a:cs typeface="+mn-cs"/>
              </a:rPr>
              <a:t>tom) on simulated reads from the i100+Martin dataset at the genus level.</a:t>
            </a:r>
          </a:p>
        </p:txBody>
      </p:sp>
      <p:sp>
        <p:nvSpPr>
          <p:cNvPr id="4" name="Slide Number Placeholder 3"/>
          <p:cNvSpPr>
            <a:spLocks noGrp="1"/>
          </p:cNvSpPr>
          <p:nvPr>
            <p:ph type="sldNum" sz="quarter" idx="10"/>
          </p:nvPr>
        </p:nvSpPr>
        <p:spPr/>
        <p:txBody>
          <a:bodyPr/>
          <a:lstStyle/>
          <a:p>
            <a:fld id="{89B209FD-C72D-544C-BC5A-B310EF07B834}" type="slidenum">
              <a:rPr lang="en-US" smtClean="0"/>
              <a:t>20</a:t>
            </a:fld>
            <a:endParaRPr lang="en-US"/>
          </a:p>
        </p:txBody>
      </p:sp>
    </p:spTree>
    <p:extLst>
      <p:ext uri="{BB962C8B-B14F-4D97-AF65-F5344CB8AC3E}">
        <p14:creationId xmlns:p14="http://schemas.microsoft.com/office/powerpoint/2010/main" val="20979269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We next turned to a comparison of </a:t>
            </a:r>
            <a:r>
              <a:rPr lang="en-US" sz="1200" kern="1200" dirty="0" err="1">
                <a:solidFill>
                  <a:schemeClr val="tx1"/>
                </a:solidFill>
                <a:effectLst/>
                <a:latin typeface="+mn-lt"/>
                <a:ea typeface="+mn-ea"/>
                <a:cs typeface="+mn-cs"/>
              </a:rPr>
              <a:t>kallisto</a:t>
            </a:r>
            <a:r>
              <a:rPr lang="en-US" sz="1200" kern="1200" dirty="0">
                <a:solidFill>
                  <a:schemeClr val="tx1"/>
                </a:solidFill>
                <a:effectLst/>
                <a:latin typeface="+mn-lt"/>
                <a:ea typeface="+mn-ea"/>
                <a:cs typeface="+mn-cs"/>
              </a:rPr>
              <a:t> with Kraken and CLARK using the Illumina100 simulation (i100) but utilizing a larger and more realistic reference database</a:t>
            </a:r>
            <a:r>
              <a:rPr lang="zh-CN" alt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of 1,958 genomes from [Martin et al., 2012</a:t>
            </a:r>
          </a:p>
          <a:p>
            <a:endParaRPr lang="en-US" dirty="0"/>
          </a:p>
          <a:p>
            <a:r>
              <a:rPr lang="en-US" sz="1200" kern="1200" dirty="0" err="1">
                <a:solidFill>
                  <a:schemeClr val="tx1"/>
                </a:solidFill>
                <a:effectLst/>
                <a:latin typeface="+mn-lt"/>
                <a:ea typeface="+mn-ea"/>
                <a:cs typeface="+mn-cs"/>
              </a:rPr>
              <a:t>kallisto</a:t>
            </a:r>
            <a:r>
              <a:rPr lang="en-US" sz="1200" kern="1200" dirty="0">
                <a:solidFill>
                  <a:schemeClr val="tx1"/>
                </a:solidFill>
                <a:effectLst/>
                <a:latin typeface="+mn-lt"/>
                <a:ea typeface="+mn-ea"/>
                <a:cs typeface="+mn-cs"/>
              </a:rPr>
              <a:t> is much more</a:t>
            </a:r>
            <a:r>
              <a:rPr lang="zh-CN" alt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accurate than Kraken and CLARK at all four taxonomic levels tested. The performance</a:t>
            </a:r>
            <a:r>
              <a:rPr lang="zh-CN" alt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of </a:t>
            </a:r>
            <a:r>
              <a:rPr lang="en-US" sz="1200" kern="1200" dirty="0" err="1">
                <a:solidFill>
                  <a:schemeClr val="tx1"/>
                </a:solidFill>
                <a:effectLst/>
                <a:latin typeface="+mn-lt"/>
                <a:ea typeface="+mn-ea"/>
                <a:cs typeface="+mn-cs"/>
              </a:rPr>
              <a:t>kallisto</a:t>
            </a:r>
            <a:r>
              <a:rPr lang="en-US" sz="1200" kern="1200" dirty="0">
                <a:solidFill>
                  <a:schemeClr val="tx1"/>
                </a:solidFill>
                <a:effectLst/>
                <a:latin typeface="+mn-lt"/>
                <a:ea typeface="+mn-ea"/>
                <a:cs typeface="+mn-cs"/>
              </a:rPr>
              <a:t> at the exact genome level is </a:t>
            </a:r>
            <a:r>
              <a:rPr lang="en-US" sz="1200" kern="1200" dirty="0" err="1">
                <a:solidFill>
                  <a:schemeClr val="tx1"/>
                </a:solidFill>
                <a:effectLst/>
                <a:latin typeface="+mn-lt"/>
                <a:ea typeface="+mn-ea"/>
                <a:cs typeface="+mn-cs"/>
              </a:rPr>
              <a:t>signicantly</a:t>
            </a:r>
            <a:r>
              <a:rPr lang="en-US" sz="1200" kern="1200" dirty="0">
                <a:solidFill>
                  <a:schemeClr val="tx1"/>
                </a:solidFill>
                <a:effectLst/>
                <a:latin typeface="+mn-lt"/>
                <a:ea typeface="+mn-ea"/>
                <a:cs typeface="+mn-cs"/>
              </a:rPr>
              <a:t> better than Kraken at the genus level.</a:t>
            </a:r>
            <a:r>
              <a:rPr lang="zh-CN" alt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Notably, Kraken‘s performance at the exact genome level (AVGRE 18.67 and RRMSE38.26) is too poor to be of practical use.</a:t>
            </a:r>
          </a:p>
          <a:p>
            <a:endParaRPr lang="en-US" dirty="0"/>
          </a:p>
          <a:p>
            <a:r>
              <a:rPr lang="en-US" sz="1200" kern="1200" dirty="0">
                <a:solidFill>
                  <a:schemeClr val="tx1"/>
                </a:solidFill>
                <a:effectLst/>
                <a:latin typeface="+mn-lt"/>
                <a:ea typeface="+mn-ea"/>
                <a:cs typeface="+mn-cs"/>
              </a:rPr>
              <a:t>The running time of </a:t>
            </a:r>
            <a:r>
              <a:rPr lang="en-US" sz="1200" kern="1200" dirty="0" err="1">
                <a:solidFill>
                  <a:schemeClr val="tx1"/>
                </a:solidFill>
                <a:effectLst/>
                <a:latin typeface="+mn-lt"/>
                <a:ea typeface="+mn-ea"/>
                <a:cs typeface="+mn-cs"/>
              </a:rPr>
              <a:t>kallisto</a:t>
            </a:r>
            <a:r>
              <a:rPr lang="en-US" sz="1200" kern="1200" dirty="0">
                <a:solidFill>
                  <a:schemeClr val="tx1"/>
                </a:solidFill>
                <a:effectLst/>
                <a:latin typeface="+mn-lt"/>
                <a:ea typeface="+mn-ea"/>
                <a:cs typeface="+mn-cs"/>
              </a:rPr>
              <a:t> is faster than Kraken with the i100 dataset (5m55s vs.</a:t>
            </a:r>
          </a:p>
          <a:p>
            <a:r>
              <a:rPr lang="en-US" sz="1200" kern="1200" dirty="0">
                <a:solidFill>
                  <a:schemeClr val="tx1"/>
                </a:solidFill>
                <a:effectLst/>
                <a:latin typeface="+mn-lt"/>
                <a:ea typeface="+mn-ea"/>
                <a:cs typeface="+mn-cs"/>
              </a:rPr>
              <a:t>22m38s using a single core) but slower on the i100+Martin (50m55s vs. 27m3s). However</a:t>
            </a:r>
          </a:p>
          <a:p>
            <a:r>
              <a:rPr lang="en-US" sz="1200" kern="1200" dirty="0" err="1">
                <a:solidFill>
                  <a:schemeClr val="tx1"/>
                </a:solidFill>
                <a:effectLst/>
                <a:latin typeface="+mn-lt"/>
                <a:ea typeface="+mn-ea"/>
                <a:cs typeface="+mn-cs"/>
              </a:rPr>
              <a:t>kallisto</a:t>
            </a:r>
            <a:r>
              <a:rPr lang="en-US" sz="1200" kern="1200" dirty="0">
                <a:solidFill>
                  <a:schemeClr val="tx1"/>
                </a:solidFill>
                <a:effectLst/>
                <a:latin typeface="+mn-lt"/>
                <a:ea typeface="+mn-ea"/>
                <a:cs typeface="+mn-cs"/>
              </a:rPr>
              <a:t> index building is slightly faster than Kraken, and when utilizing multiple threads</a:t>
            </a:r>
          </a:p>
          <a:p>
            <a:r>
              <a:rPr lang="en-US" sz="1200" kern="1200" dirty="0">
                <a:solidFill>
                  <a:schemeClr val="tx1"/>
                </a:solidFill>
                <a:effectLst/>
                <a:latin typeface="+mn-lt"/>
                <a:ea typeface="+mn-ea"/>
                <a:cs typeface="+mn-cs"/>
              </a:rPr>
              <a:t>for </a:t>
            </a:r>
            <a:r>
              <a:rPr lang="en-US" sz="1200" kern="1200" dirty="0" err="1">
                <a:solidFill>
                  <a:schemeClr val="tx1"/>
                </a:solidFill>
                <a:effectLst/>
                <a:latin typeface="+mn-lt"/>
                <a:ea typeface="+mn-ea"/>
                <a:cs typeface="+mn-cs"/>
              </a:rPr>
              <a:t>pseudoalignment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kallisto's</a:t>
            </a:r>
            <a:r>
              <a:rPr lang="en-US" sz="1200" kern="1200" dirty="0">
                <a:solidFill>
                  <a:schemeClr val="tx1"/>
                </a:solidFill>
                <a:effectLst/>
                <a:latin typeface="+mn-lt"/>
                <a:ea typeface="+mn-ea"/>
                <a:cs typeface="+mn-cs"/>
              </a:rPr>
              <a:t> running time is negligible.</a:t>
            </a:r>
          </a:p>
          <a:p>
            <a:endParaRPr lang="en-US" dirty="0"/>
          </a:p>
        </p:txBody>
      </p:sp>
      <p:sp>
        <p:nvSpPr>
          <p:cNvPr id="4" name="Slide Number Placeholder 3"/>
          <p:cNvSpPr>
            <a:spLocks noGrp="1"/>
          </p:cNvSpPr>
          <p:nvPr>
            <p:ph type="sldNum" sz="quarter" idx="10"/>
          </p:nvPr>
        </p:nvSpPr>
        <p:spPr/>
        <p:txBody>
          <a:bodyPr/>
          <a:lstStyle/>
          <a:p>
            <a:fld id="{89B209FD-C72D-544C-BC5A-B310EF07B834}" type="slidenum">
              <a:rPr lang="en-US" smtClean="0"/>
              <a:t>21</a:t>
            </a:fld>
            <a:endParaRPr lang="en-US"/>
          </a:p>
        </p:txBody>
      </p:sp>
    </p:spTree>
    <p:extLst>
      <p:ext uri="{BB962C8B-B14F-4D97-AF65-F5344CB8AC3E}">
        <p14:creationId xmlns:p14="http://schemas.microsoft.com/office/powerpoint/2010/main" val="13750344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altLang="zh-CN" dirty="0"/>
                  <a:t>In addition, for comparison of programs using the metrics in [Wood and </a:t>
                </a:r>
                <a:r>
                  <a:rPr lang="en-US" altLang="zh-CN" dirty="0" err="1"/>
                  <a:t>Salzberg</a:t>
                </a:r>
                <a:r>
                  <a:rPr lang="en-US" altLang="zh-CN" dirty="0"/>
                  <a:t>, 2014], we calculated the assignment aggregate precision and sensitivity of </a:t>
                </a:r>
                <a:r>
                  <a:rPr lang="en-US" altLang="zh-CN" dirty="0" err="1"/>
                  <a:t>kallisto</a:t>
                </a:r>
                <a:r>
                  <a:rPr lang="en-US" altLang="zh-CN" dirty="0"/>
                  <a:t>, Kraken and CLARK. Instead of examining the results of assignments of individual reads to speciﬁc species or genus, we relaxed the benchmark to instead measure sensitivity and precision based on aggregate counts at taxonomic ranks. Mimicking the computations of [Wood and </a:t>
                </a:r>
                <a:r>
                  <a:rPr lang="en-US" altLang="zh-CN" dirty="0" err="1"/>
                  <a:t>Salzberg</a:t>
                </a:r>
                <a:r>
                  <a:rPr lang="en-US" altLang="zh-CN" dirty="0"/>
                  <a:t>, 2014], we computed the aggregate sensitivity at a given rank R by calculating (# of counts correctly assigned at rank R)/(# of counts assigned at rank R).</a:t>
                </a:r>
              </a:p>
              <a:p>
                <a:r>
                  <a:rPr lang="en-US" altLang="zh-CN" dirty="0"/>
                  <a:t>6 L. SCHAEFFER, H. PIMENTEL, NICOLAS BRAY, P. MELSTED, AND L. PACHTER</a:t>
                </a:r>
              </a:p>
              <a:p>
                <a:r>
                  <a:rPr lang="en-US" altLang="zh-CN" dirty="0"/>
                  <a:t>Aggregate precision was calculated as (# of counts correctly assigned at or below rank R)/(# of counts assigned at or below rank R + # of reads incorrectly assigned above rank R). Counts at a rank were considered to be correctly assigned when they were less than or equal to the true counts. Our level of granularity in assessing assignment reﬂects the quantity of interest in reference-based metagenomics, namely the accuracy of the aggregate number of counts assigned to individual members of a rank instead of the correctness of each individual read assignment. </a:t>
                </a:r>
                <a14:m>
                  <m:oMath xmlns:m="http://schemas.openxmlformats.org/officeDocument/2006/math">
                    <m:f>
                      <m:fPr>
                        <m:ctrlPr>
                          <a:rPr lang="en-US" altLang="zh-CN" i="1" smtClean="0">
                            <a:latin typeface="Cambria Math" panose="02040503050406030204" pitchFamily="18" charset="0"/>
                          </a:rPr>
                        </m:ctrlPr>
                      </m:fPr>
                      <m:num/>
                      <m:den/>
                    </m:f>
                  </m:oMath>
                </a14:m>
                <a:endParaRPr lang="zh-CN" altLang="en-US" dirty="0"/>
              </a:p>
            </p:txBody>
          </p:sp>
        </mc:Choice>
        <mc:Fallback xmlns="">
          <p:sp>
            <p:nvSpPr>
              <p:cNvPr id="3" name="Notes Placeholder 2"/>
              <p:cNvSpPr>
                <a:spLocks noGrp="1"/>
              </p:cNvSpPr>
              <p:nvPr>
                <p:ph type="body" idx="1"/>
              </p:nvPr>
            </p:nvSpPr>
            <p:spPr/>
            <p:txBody>
              <a:bodyPr/>
              <a:lstStyle/>
              <a:p>
                <a:r>
                  <a:rPr lang="en-US" altLang="zh-CN" dirty="0"/>
                  <a:t>In addition, for comparison of programs using the metrics in [Wood and </a:t>
                </a:r>
                <a:r>
                  <a:rPr lang="en-US" altLang="zh-CN" dirty="0" err="1"/>
                  <a:t>Salzberg</a:t>
                </a:r>
                <a:r>
                  <a:rPr lang="en-US" altLang="zh-CN" dirty="0"/>
                  <a:t>, 2014], we calculated the assignment aggregate precision and sensitivity of </a:t>
                </a:r>
                <a:r>
                  <a:rPr lang="en-US" altLang="zh-CN" dirty="0" err="1"/>
                  <a:t>kallisto</a:t>
                </a:r>
                <a:r>
                  <a:rPr lang="en-US" altLang="zh-CN" dirty="0"/>
                  <a:t>, Kraken and CLARK. Instead of examining the results of assignments of individual reads to speciﬁc species or genus, we relaxed the benchmark to instead measure sensitivity and precision based on aggregate counts at taxonomic ranks. Mimicking the computations of [Wood and </a:t>
                </a:r>
                <a:r>
                  <a:rPr lang="en-US" altLang="zh-CN" dirty="0" err="1"/>
                  <a:t>Salzberg</a:t>
                </a:r>
                <a:r>
                  <a:rPr lang="en-US" altLang="zh-CN" dirty="0"/>
                  <a:t>, 2014], we computed the aggregate sensitivity at a given rank R by calculating (# of counts correctly assigned at rank R)/(# of counts assigned at rank R).</a:t>
                </a:r>
              </a:p>
              <a:p>
                <a:r>
                  <a:rPr lang="en-US" altLang="zh-CN" dirty="0"/>
                  <a:t>6 L. SCHAEFFER, H. PIMENTEL, NICOLAS BRAY, P. MELSTED, AND L. PACHTER</a:t>
                </a:r>
              </a:p>
              <a:p>
                <a:r>
                  <a:rPr lang="en-US" altLang="zh-CN" dirty="0"/>
                  <a:t>Aggregate precision was calculated as (# of counts correctly assigned at or below rank R)/(# of counts assigned at or below rank R + # of reads incorrectly assigned above rank R). Counts at a rank were considered to be correctly assigned when they were less than or equal to the true counts. Our level of granularity in assessing assignment reﬂects the quantity of interest in reference-based metagenomics, namely the accuracy of the aggregate number of counts assigned to individual members of a rank instead of the correctness of each individual read assignment. </a:t>
                </a:r>
                <a:r>
                  <a:rPr lang="en-US" altLang="zh-CN" i="0">
                    <a:latin typeface="Cambria Math" panose="02040503050406030204" pitchFamily="18" charset="0"/>
                  </a:rPr>
                  <a:t>/</a:t>
                </a:r>
                <a:endParaRPr lang="zh-CN" altLang="en-US" dirty="0"/>
              </a:p>
            </p:txBody>
          </p:sp>
        </mc:Fallback>
      </mc:AlternateContent>
      <p:sp>
        <p:nvSpPr>
          <p:cNvPr id="4" name="Slide Number Placeholder 3"/>
          <p:cNvSpPr>
            <a:spLocks noGrp="1"/>
          </p:cNvSpPr>
          <p:nvPr>
            <p:ph type="sldNum" sz="quarter" idx="10"/>
          </p:nvPr>
        </p:nvSpPr>
        <p:spPr/>
        <p:txBody>
          <a:bodyPr/>
          <a:lstStyle/>
          <a:p>
            <a:fld id="{89B209FD-C72D-544C-BC5A-B310EF07B834}" type="slidenum">
              <a:rPr lang="en-US" smtClean="0"/>
              <a:t>22</a:t>
            </a:fld>
            <a:endParaRPr lang="en-US"/>
          </a:p>
        </p:txBody>
      </p:sp>
    </p:spTree>
    <p:extLst>
      <p:ext uri="{BB962C8B-B14F-4D97-AF65-F5344CB8AC3E}">
        <p14:creationId xmlns:p14="http://schemas.microsoft.com/office/powerpoint/2010/main" val="27660380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Metagenomics</a:t>
            </a:r>
            <a:r>
              <a:rPr lang="en-US" dirty="0"/>
              <a:t> is the study of</a:t>
            </a:r>
            <a:r>
              <a:rPr lang="zh-CN" altLang="en-US" dirty="0"/>
              <a:t> </a:t>
            </a:r>
            <a:r>
              <a:rPr lang="en-US" altLang="zh-CN" dirty="0"/>
              <a:t>genetic</a:t>
            </a:r>
            <a:r>
              <a:rPr lang="en-US" dirty="0"/>
              <a:t> material recovered directly from </a:t>
            </a:r>
            <a:r>
              <a:rPr lang="en-US" altLang="zh-CN" dirty="0"/>
              <a:t>environmental</a:t>
            </a:r>
            <a:r>
              <a:rPr lang="en-US" dirty="0"/>
              <a:t> samples. </a:t>
            </a:r>
            <a:endParaRPr lang="zh-CN" altLang="en-US" dirty="0"/>
          </a:p>
        </p:txBody>
      </p:sp>
      <p:sp>
        <p:nvSpPr>
          <p:cNvPr id="4" name="Slide Number Placeholder 3"/>
          <p:cNvSpPr>
            <a:spLocks noGrp="1"/>
          </p:cNvSpPr>
          <p:nvPr>
            <p:ph type="sldNum" sz="quarter" idx="10"/>
          </p:nvPr>
        </p:nvSpPr>
        <p:spPr/>
        <p:txBody>
          <a:bodyPr/>
          <a:lstStyle/>
          <a:p>
            <a:fld id="{89B209FD-C72D-544C-BC5A-B310EF07B834}" type="slidenum">
              <a:rPr lang="en-US" smtClean="0"/>
              <a:t>3</a:t>
            </a:fld>
            <a:endParaRPr lang="en-US"/>
          </a:p>
        </p:txBody>
      </p:sp>
    </p:spTree>
    <p:extLst>
      <p:ext uri="{BB962C8B-B14F-4D97-AF65-F5344CB8AC3E}">
        <p14:creationId xmlns:p14="http://schemas.microsoft.com/office/powerpoint/2010/main" val="317204734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altLang="zh-CN" dirty="0"/>
                  <a:t>In addition, for comparison of programs using the metrics in [Wood and </a:t>
                </a:r>
                <a:r>
                  <a:rPr lang="en-US" altLang="zh-CN" dirty="0" err="1"/>
                  <a:t>Salzberg</a:t>
                </a:r>
                <a:r>
                  <a:rPr lang="en-US" altLang="zh-CN" dirty="0"/>
                  <a:t>, 2014], we calculated the assignment aggregate precision and sensitivity of </a:t>
                </a:r>
                <a:r>
                  <a:rPr lang="en-US" altLang="zh-CN" dirty="0" err="1"/>
                  <a:t>kallisto</a:t>
                </a:r>
                <a:r>
                  <a:rPr lang="en-US" altLang="zh-CN" dirty="0"/>
                  <a:t>, Kraken and CLARK. Instead of examining the results of assignments of individual reads to speciﬁc species or genus, we relaxed the benchmark to instead measure sensitivity and precision based on aggregate counts at taxonomic ranks. Mimicking the computations of [Wood and </a:t>
                </a:r>
                <a:r>
                  <a:rPr lang="en-US" altLang="zh-CN" dirty="0" err="1"/>
                  <a:t>Salzberg</a:t>
                </a:r>
                <a:r>
                  <a:rPr lang="en-US" altLang="zh-CN" dirty="0"/>
                  <a:t>, 2014], we computed the aggregate sensitivity at a given rank R by calculating (# of counts correctly assigned at rank R)/(# of counts assigned at rank R).</a:t>
                </a:r>
              </a:p>
              <a:p>
                <a:r>
                  <a:rPr lang="en-US" altLang="zh-CN" dirty="0"/>
                  <a:t>6 L. SCHAEFFER, H. PIMENTEL, NICOLAS BRAY, P. MELSTED, AND L. PACHTER</a:t>
                </a:r>
              </a:p>
              <a:p>
                <a:r>
                  <a:rPr lang="en-US" altLang="zh-CN" dirty="0"/>
                  <a:t>Aggregate precision was calculated as (# of counts correctly assigned at or below rank R)/(# of counts assigned at or below rank R + # of reads incorrectly assigned above rank R). Counts at a rank were considered to be correctly assigned when they were less than or equal to the true counts. Our level of granularity in assessing assignment reﬂects the quantity of interest in reference-based metagenomics, namely the accuracy of the aggregate number of counts assigned to individual members of a rank instead of the correctness of each individual read assignment. </a:t>
                </a:r>
                <a14:m>
                  <m:oMath xmlns:m="http://schemas.openxmlformats.org/officeDocument/2006/math">
                    <m:f>
                      <m:fPr>
                        <m:ctrlPr>
                          <a:rPr lang="en-US" altLang="zh-CN" i="1" smtClean="0">
                            <a:latin typeface="Cambria Math" panose="02040503050406030204" pitchFamily="18" charset="0"/>
                          </a:rPr>
                        </m:ctrlPr>
                      </m:fPr>
                      <m:num/>
                      <m:den/>
                    </m:f>
                  </m:oMath>
                </a14:m>
                <a:endParaRPr lang="zh-CN" altLang="en-US" dirty="0"/>
              </a:p>
            </p:txBody>
          </p:sp>
        </mc:Choice>
        <mc:Fallback xmlns="">
          <p:sp>
            <p:nvSpPr>
              <p:cNvPr id="3" name="Notes Placeholder 2"/>
              <p:cNvSpPr>
                <a:spLocks noGrp="1"/>
              </p:cNvSpPr>
              <p:nvPr>
                <p:ph type="body" idx="1"/>
              </p:nvPr>
            </p:nvSpPr>
            <p:spPr/>
            <p:txBody>
              <a:bodyPr/>
              <a:lstStyle/>
              <a:p>
                <a:r>
                  <a:rPr lang="en-US" altLang="zh-CN" dirty="0"/>
                  <a:t>In addition, for comparison of programs using the metrics in [Wood and </a:t>
                </a:r>
                <a:r>
                  <a:rPr lang="en-US" altLang="zh-CN" dirty="0" err="1"/>
                  <a:t>Salzberg</a:t>
                </a:r>
                <a:r>
                  <a:rPr lang="en-US" altLang="zh-CN" dirty="0"/>
                  <a:t>, 2014], we calculated the assignment aggregate precision and sensitivity of </a:t>
                </a:r>
                <a:r>
                  <a:rPr lang="en-US" altLang="zh-CN" dirty="0" err="1"/>
                  <a:t>kallisto</a:t>
                </a:r>
                <a:r>
                  <a:rPr lang="en-US" altLang="zh-CN" dirty="0"/>
                  <a:t>, Kraken and CLARK. Instead of examining the results of assignments of individual reads to speciﬁc species or genus, we relaxed the benchmark to instead measure sensitivity and precision based on aggregate counts at taxonomic ranks. Mimicking the computations of [Wood and </a:t>
                </a:r>
                <a:r>
                  <a:rPr lang="en-US" altLang="zh-CN" dirty="0" err="1"/>
                  <a:t>Salzberg</a:t>
                </a:r>
                <a:r>
                  <a:rPr lang="en-US" altLang="zh-CN" dirty="0"/>
                  <a:t>, 2014], we computed the aggregate sensitivity at a given rank R by calculating (# of counts correctly assigned at rank R)/(# of counts assigned at rank R).</a:t>
                </a:r>
              </a:p>
              <a:p>
                <a:r>
                  <a:rPr lang="en-US" altLang="zh-CN" dirty="0"/>
                  <a:t>6 L. SCHAEFFER, H. PIMENTEL, NICOLAS BRAY, P. MELSTED, AND L. PACHTER</a:t>
                </a:r>
              </a:p>
              <a:p>
                <a:r>
                  <a:rPr lang="en-US" altLang="zh-CN" dirty="0"/>
                  <a:t>Aggregate precision was calculated as (# of counts correctly assigned at or below rank R)/(# of counts assigned at or below rank R + # of reads incorrectly assigned above rank R). Counts at a rank were considered to be correctly assigned when they were less than or equal to the true counts. Our level of granularity in assessing assignment reﬂects the quantity of interest in reference-based metagenomics, namely the accuracy of the aggregate number of counts assigned to individual members of a rank instead of the correctness of each individual read assignment. </a:t>
                </a:r>
                <a:r>
                  <a:rPr lang="en-US" altLang="zh-CN" i="0">
                    <a:latin typeface="Cambria Math" panose="02040503050406030204" pitchFamily="18" charset="0"/>
                  </a:rPr>
                  <a:t>/</a:t>
                </a:r>
                <a:endParaRPr lang="zh-CN" altLang="en-US" dirty="0"/>
              </a:p>
            </p:txBody>
          </p:sp>
        </mc:Fallback>
      </mc:AlternateContent>
      <p:sp>
        <p:nvSpPr>
          <p:cNvPr id="4" name="Slide Number Placeholder 3"/>
          <p:cNvSpPr>
            <a:spLocks noGrp="1"/>
          </p:cNvSpPr>
          <p:nvPr>
            <p:ph type="sldNum" sz="quarter" idx="10"/>
          </p:nvPr>
        </p:nvSpPr>
        <p:spPr/>
        <p:txBody>
          <a:bodyPr/>
          <a:lstStyle/>
          <a:p>
            <a:fld id="{89B209FD-C72D-544C-BC5A-B310EF07B834}" type="slidenum">
              <a:rPr lang="en-US" smtClean="0"/>
              <a:t>23</a:t>
            </a:fld>
            <a:endParaRPr lang="en-US"/>
          </a:p>
        </p:txBody>
      </p:sp>
    </p:spTree>
    <p:extLst>
      <p:ext uri="{BB962C8B-B14F-4D97-AF65-F5344CB8AC3E}">
        <p14:creationId xmlns:p14="http://schemas.microsoft.com/office/powerpoint/2010/main" val="9110295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While the results of </a:t>
            </a:r>
            <a:r>
              <a:rPr lang="en-US" sz="1200" kern="1200" dirty="0" err="1">
                <a:solidFill>
                  <a:schemeClr val="tx1"/>
                </a:solidFill>
                <a:effectLst/>
                <a:latin typeface="+mn-lt"/>
                <a:ea typeface="+mn-ea"/>
                <a:cs typeface="+mn-cs"/>
              </a:rPr>
              <a:t>kallisto</a:t>
            </a:r>
            <a:r>
              <a:rPr lang="en-US" sz="1200" kern="1200" dirty="0">
                <a:solidFill>
                  <a:schemeClr val="tx1"/>
                </a:solidFill>
                <a:effectLst/>
                <a:latin typeface="+mn-lt"/>
                <a:ea typeface="+mn-ea"/>
                <a:cs typeface="+mn-cs"/>
              </a:rPr>
              <a:t> on the i100 and i100+Martin databases were convincing,</a:t>
            </a:r>
            <a:r>
              <a:rPr lang="zh-CN" alt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we decided to examine its performance in the case of missing strains, a situation that is</a:t>
            </a:r>
            <a:r>
              <a:rPr lang="zh-CN" alt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commonplace in </a:t>
            </a:r>
            <a:r>
              <a:rPr lang="en-US" sz="1200" kern="1200" dirty="0" err="1">
                <a:solidFill>
                  <a:schemeClr val="tx1"/>
                </a:solidFill>
                <a:effectLst/>
                <a:latin typeface="+mn-lt"/>
                <a:ea typeface="+mn-ea"/>
                <a:cs typeface="+mn-cs"/>
              </a:rPr>
              <a:t>metagenomic</a:t>
            </a:r>
            <a:r>
              <a:rPr lang="en-US" sz="1200" kern="1200" dirty="0">
                <a:solidFill>
                  <a:schemeClr val="tx1"/>
                </a:solidFill>
                <a:effectLst/>
                <a:latin typeface="+mn-lt"/>
                <a:ea typeface="+mn-ea"/>
                <a:cs typeface="+mn-cs"/>
              </a:rPr>
              <a:t> analyses.</a:t>
            </a:r>
          </a:p>
          <a:p>
            <a:endParaRPr lang="en-US" dirty="0"/>
          </a:p>
        </p:txBody>
      </p:sp>
      <p:sp>
        <p:nvSpPr>
          <p:cNvPr id="4" name="Slide Number Placeholder 3"/>
          <p:cNvSpPr>
            <a:spLocks noGrp="1"/>
          </p:cNvSpPr>
          <p:nvPr>
            <p:ph type="sldNum" sz="quarter" idx="10"/>
          </p:nvPr>
        </p:nvSpPr>
        <p:spPr/>
        <p:txBody>
          <a:bodyPr/>
          <a:lstStyle/>
          <a:p>
            <a:fld id="{89B209FD-C72D-544C-BC5A-B310EF07B834}" type="slidenum">
              <a:rPr lang="en-US" smtClean="0"/>
              <a:t>24</a:t>
            </a:fld>
            <a:endParaRPr lang="en-US"/>
          </a:p>
        </p:txBody>
      </p:sp>
    </p:spTree>
    <p:extLst>
      <p:ext uri="{BB962C8B-B14F-4D97-AF65-F5344CB8AC3E}">
        <p14:creationId xmlns:p14="http://schemas.microsoft.com/office/powerpoint/2010/main" val="1526158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As expected, Table 3 shows that the performance of both </a:t>
            </a:r>
            <a:r>
              <a:rPr lang="en-US" sz="1200" kern="1200" dirty="0" err="1">
                <a:solidFill>
                  <a:schemeClr val="tx1"/>
                </a:solidFill>
                <a:effectLst/>
                <a:latin typeface="+mn-lt"/>
                <a:ea typeface="+mn-ea"/>
                <a:cs typeface="+mn-cs"/>
              </a:rPr>
              <a:t>kallisto</a:t>
            </a:r>
            <a:r>
              <a:rPr lang="en-US" sz="1200" kern="1200" dirty="0">
                <a:solidFill>
                  <a:schemeClr val="tx1"/>
                </a:solidFill>
                <a:effectLst/>
                <a:latin typeface="+mn-lt"/>
                <a:ea typeface="+mn-ea"/>
                <a:cs typeface="+mn-cs"/>
              </a:rPr>
              <a:t> and Kraken degrades</a:t>
            </a:r>
          </a:p>
          <a:p>
            <a:r>
              <a:rPr lang="en-US" sz="1200" kern="1200" dirty="0">
                <a:solidFill>
                  <a:schemeClr val="tx1"/>
                </a:solidFill>
                <a:effectLst/>
                <a:latin typeface="+mn-lt"/>
                <a:ea typeface="+mn-ea"/>
                <a:cs typeface="+mn-cs"/>
              </a:rPr>
              <a:t>with removal of strains from the reference database. However, what is interesting is that</a:t>
            </a:r>
          </a:p>
          <a:p>
            <a:r>
              <a:rPr lang="en-US" sz="1200" kern="1200" dirty="0">
                <a:solidFill>
                  <a:schemeClr val="tx1"/>
                </a:solidFill>
                <a:effectLst/>
                <a:latin typeface="+mn-lt"/>
                <a:ea typeface="+mn-ea"/>
                <a:cs typeface="+mn-cs"/>
              </a:rPr>
              <a:t>in the case of Bacillus, read assignment is still possible at the genus level as re</a:t>
            </a:r>
          </a:p>
          <a:p>
            <a:r>
              <a:rPr lang="en-US" sz="1200" kern="1200" dirty="0">
                <a:solidFill>
                  <a:schemeClr val="tx1"/>
                </a:solidFill>
                <a:effectLst/>
                <a:latin typeface="+mn-lt"/>
                <a:ea typeface="+mn-ea"/>
                <a:cs typeface="+mn-cs"/>
              </a:rPr>
              <a:t>in improved performance. In the case of Listeria, the absence of neighboring species</a:t>
            </a:r>
          </a:p>
          <a:p>
            <a:r>
              <a:rPr lang="en-US" sz="1200" kern="1200" dirty="0">
                <a:solidFill>
                  <a:schemeClr val="tx1"/>
                </a:solidFill>
                <a:effectLst/>
                <a:latin typeface="+mn-lt"/>
                <a:ea typeface="+mn-ea"/>
                <a:cs typeface="+mn-cs"/>
              </a:rPr>
              <a:t>means that the reads cannot be assigned. Remarkably, even with a strain completely</a:t>
            </a:r>
          </a:p>
          <a:p>
            <a:r>
              <a:rPr lang="en-US" sz="1200" kern="1200" dirty="0">
                <a:solidFill>
                  <a:schemeClr val="tx1"/>
                </a:solidFill>
                <a:effectLst/>
                <a:latin typeface="+mn-lt"/>
                <a:ea typeface="+mn-ea"/>
                <a:cs typeface="+mn-cs"/>
              </a:rPr>
              <a:t>missing from the reference database, the performance of </a:t>
            </a:r>
            <a:r>
              <a:rPr lang="en-US" sz="1200" kern="1200" dirty="0" err="1">
                <a:solidFill>
                  <a:schemeClr val="tx1"/>
                </a:solidFill>
                <a:effectLst/>
                <a:latin typeface="+mn-lt"/>
                <a:ea typeface="+mn-ea"/>
                <a:cs typeface="+mn-cs"/>
              </a:rPr>
              <a:t>kallisto</a:t>
            </a:r>
            <a:r>
              <a:rPr lang="en-US" sz="1200" kern="1200" dirty="0">
                <a:solidFill>
                  <a:schemeClr val="tx1"/>
                </a:solidFill>
                <a:effectLst/>
                <a:latin typeface="+mn-lt"/>
                <a:ea typeface="+mn-ea"/>
                <a:cs typeface="+mn-cs"/>
              </a:rPr>
              <a:t> is still higher than that</a:t>
            </a:r>
          </a:p>
          <a:p>
            <a:r>
              <a:rPr lang="en-US" sz="1200" kern="1200" dirty="0">
                <a:solidFill>
                  <a:schemeClr val="tx1"/>
                </a:solidFill>
                <a:effectLst/>
                <a:latin typeface="+mn-lt"/>
                <a:ea typeface="+mn-ea"/>
                <a:cs typeface="+mn-cs"/>
              </a:rPr>
              <a:t>of Kraken with all genomes present (compare to Table 1).</a:t>
            </a:r>
          </a:p>
          <a:p>
            <a:endParaRPr lang="en-US" dirty="0"/>
          </a:p>
        </p:txBody>
      </p:sp>
      <p:sp>
        <p:nvSpPr>
          <p:cNvPr id="4" name="Slide Number Placeholder 3"/>
          <p:cNvSpPr>
            <a:spLocks noGrp="1"/>
          </p:cNvSpPr>
          <p:nvPr>
            <p:ph type="sldNum" sz="quarter" idx="10"/>
          </p:nvPr>
        </p:nvSpPr>
        <p:spPr/>
        <p:txBody>
          <a:bodyPr/>
          <a:lstStyle/>
          <a:p>
            <a:fld id="{89B209FD-C72D-544C-BC5A-B310EF07B834}" type="slidenum">
              <a:rPr lang="en-US" smtClean="0"/>
              <a:t>25</a:t>
            </a:fld>
            <a:endParaRPr lang="en-US"/>
          </a:p>
        </p:txBody>
      </p:sp>
    </p:spTree>
    <p:extLst>
      <p:ext uri="{BB962C8B-B14F-4D97-AF65-F5344CB8AC3E}">
        <p14:creationId xmlns:p14="http://schemas.microsoft.com/office/powerpoint/2010/main" val="10857686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One of the fundamental metagenomics problems that is amenable to reference-based analysis is that of “sequence classiﬁcation” or “read assignment”. This is the problem of assigning sequenced reads to taxa. </a:t>
            </a:r>
            <a:endParaRPr lang="zh-CN" altLang="en-US" dirty="0"/>
          </a:p>
        </p:txBody>
      </p:sp>
      <p:sp>
        <p:nvSpPr>
          <p:cNvPr id="4" name="Slide Number Placeholder 3"/>
          <p:cNvSpPr>
            <a:spLocks noGrp="1"/>
          </p:cNvSpPr>
          <p:nvPr>
            <p:ph type="sldNum" sz="quarter" idx="10"/>
          </p:nvPr>
        </p:nvSpPr>
        <p:spPr/>
        <p:txBody>
          <a:bodyPr/>
          <a:lstStyle/>
          <a:p>
            <a:fld id="{89B209FD-C72D-544C-BC5A-B310EF07B834}" type="slidenum">
              <a:rPr lang="en-US" smtClean="0"/>
              <a:t>4</a:t>
            </a:fld>
            <a:endParaRPr lang="en-US"/>
          </a:p>
        </p:txBody>
      </p:sp>
    </p:spTree>
    <p:extLst>
      <p:ext uri="{BB962C8B-B14F-4D97-AF65-F5344CB8AC3E}">
        <p14:creationId xmlns:p14="http://schemas.microsoft.com/office/powerpoint/2010/main" val="35838464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10"/>
          </p:nvPr>
        </p:nvSpPr>
        <p:spPr/>
        <p:txBody>
          <a:bodyPr/>
          <a:lstStyle/>
          <a:p>
            <a:fld id="{89B209FD-C72D-544C-BC5A-B310EF07B834}" type="slidenum">
              <a:rPr lang="en-US" smtClean="0"/>
              <a:t>5</a:t>
            </a:fld>
            <a:endParaRPr lang="en-US"/>
          </a:p>
        </p:txBody>
      </p:sp>
    </p:spTree>
    <p:extLst>
      <p:ext uri="{BB962C8B-B14F-4D97-AF65-F5344CB8AC3E}">
        <p14:creationId xmlns:p14="http://schemas.microsoft.com/office/powerpoint/2010/main" val="32663365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Recently there are researches to apply </a:t>
            </a:r>
            <a:r>
              <a:rPr lang="en-US" altLang="zh-CN" dirty="0"/>
              <a:t>RNA-</a:t>
            </a:r>
            <a:r>
              <a:rPr lang="en-US" altLang="zh-CN" dirty="0" err="1"/>
              <a:t>Seq</a:t>
            </a:r>
            <a:r>
              <a:rPr lang="en-US" altLang="zh-CN" dirty="0"/>
              <a:t> methodology to metagenomics, and validate the effectiveness of this kind of application. For example, (read ppt)</a:t>
            </a:r>
            <a:endParaRPr lang="en-US" dirty="0"/>
          </a:p>
        </p:txBody>
      </p:sp>
      <p:sp>
        <p:nvSpPr>
          <p:cNvPr id="4" name="灯片编号占位符 3"/>
          <p:cNvSpPr>
            <a:spLocks noGrp="1"/>
          </p:cNvSpPr>
          <p:nvPr>
            <p:ph type="sldNum" sz="quarter" idx="10"/>
          </p:nvPr>
        </p:nvSpPr>
        <p:spPr/>
        <p:txBody>
          <a:bodyPr/>
          <a:lstStyle/>
          <a:p>
            <a:fld id="{89B209FD-C72D-544C-BC5A-B310EF07B834}" type="slidenum">
              <a:rPr lang="en-US" smtClean="0"/>
              <a:t>6</a:t>
            </a:fld>
            <a:endParaRPr lang="en-US"/>
          </a:p>
        </p:txBody>
      </p:sp>
    </p:spTree>
    <p:extLst>
      <p:ext uri="{BB962C8B-B14F-4D97-AF65-F5344CB8AC3E}">
        <p14:creationId xmlns:p14="http://schemas.microsoft.com/office/powerpoint/2010/main" val="32058134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MEGAN: The MEGAN program [</a:t>
            </a:r>
            <a:r>
              <a:rPr lang="en-US" dirty="0" err="1"/>
              <a:t>Huson</a:t>
            </a:r>
            <a:r>
              <a:rPr lang="en-US" dirty="0"/>
              <a:t> et al., 2007] was one of the ﬁrst reference-based read assignment programs and was published shortly after sequencing-by-synthesis methods started to become mainstream</a:t>
            </a:r>
          </a:p>
          <a:p>
            <a:endParaRPr lang="en-US" dirty="0"/>
          </a:p>
          <a:p>
            <a:r>
              <a:rPr lang="en-US" dirty="0"/>
              <a:t>Kraken: In a breakthrough publication in 2014 [Wood and </a:t>
            </a:r>
            <a:r>
              <a:rPr lang="en-US" dirty="0" err="1"/>
              <a:t>Salzberg</a:t>
            </a:r>
            <a:r>
              <a:rPr lang="en-US" dirty="0"/>
              <a:t>, 2014] it was shown that it is possible to greatly accelerate read assignment utilizing fast k-</a:t>
            </a:r>
            <a:r>
              <a:rPr lang="en-US" dirty="0" err="1"/>
              <a:t>mer</a:t>
            </a:r>
            <a:r>
              <a:rPr lang="en-US" dirty="0"/>
              <a:t> hashing to circumvent the need for read alignment. An implementation called Kraken was used to show that analyses that previously took hours were tractable in minutes, and the removal of the read alignment step greatly simpliﬁed workﬂows and storage requirements. </a:t>
            </a:r>
            <a:br>
              <a:rPr lang="en-US" dirty="0"/>
            </a:br>
            <a:endParaRPr lang="en-US" dirty="0"/>
          </a:p>
          <a:p>
            <a:r>
              <a:rPr lang="en-US" dirty="0"/>
              <a:t>An examination of the Kraken algorithm and output reveals that the method takes a step back from </a:t>
            </a:r>
            <a:r>
              <a:rPr lang="en-US" dirty="0" err="1"/>
              <a:t>GRAMMy</a:t>
            </a:r>
            <a:r>
              <a:rPr lang="en-US" dirty="0"/>
              <a:t> and </a:t>
            </a:r>
            <a:r>
              <a:rPr lang="en-US" dirty="0" err="1"/>
              <a:t>GASiC</a:t>
            </a:r>
            <a:r>
              <a:rPr lang="en-US" dirty="0"/>
              <a:t> by discarding statistical assignment of reads at the strain level in favor of direct taxonomic assignment as in MEGAN (notably according to [</a:t>
            </a:r>
            <a:r>
              <a:rPr lang="en-US" dirty="0" err="1"/>
              <a:t>Lindgreen</a:t>
            </a:r>
            <a:r>
              <a:rPr lang="en-US" dirty="0"/>
              <a:t> et al., 2015], Kraken is more accurate than MEGAN although, as we’ll see, it is not as accurate as </a:t>
            </a:r>
            <a:r>
              <a:rPr lang="en-US" dirty="0" err="1"/>
              <a:t>GASiC</a:t>
            </a:r>
            <a:r>
              <a:rPr lang="en-US" dirty="0"/>
              <a:t>). </a:t>
            </a:r>
          </a:p>
        </p:txBody>
      </p:sp>
      <p:sp>
        <p:nvSpPr>
          <p:cNvPr id="4" name="灯片编号占位符 3"/>
          <p:cNvSpPr>
            <a:spLocks noGrp="1"/>
          </p:cNvSpPr>
          <p:nvPr>
            <p:ph type="sldNum" sz="quarter" idx="10"/>
          </p:nvPr>
        </p:nvSpPr>
        <p:spPr/>
        <p:txBody>
          <a:bodyPr/>
          <a:lstStyle/>
          <a:p>
            <a:fld id="{89B209FD-C72D-544C-BC5A-B310EF07B834}" type="slidenum">
              <a:rPr lang="en-US" smtClean="0"/>
              <a:t>7</a:t>
            </a:fld>
            <a:endParaRPr lang="en-US"/>
          </a:p>
        </p:txBody>
      </p:sp>
    </p:spTree>
    <p:extLst>
      <p:ext uri="{BB962C8B-B14F-4D97-AF65-F5344CB8AC3E}">
        <p14:creationId xmlns:p14="http://schemas.microsoft.com/office/powerpoint/2010/main" val="26153050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Figure 1 Overview of </a:t>
            </a:r>
            <a:r>
              <a:rPr lang="en-US" sz="1200" kern="1200" dirty="0" err="1">
                <a:solidFill>
                  <a:schemeClr val="tx1"/>
                </a:solidFill>
                <a:effectLst/>
                <a:latin typeface="+mn-lt"/>
                <a:ea typeface="+mn-ea"/>
                <a:cs typeface="+mn-cs"/>
              </a:rPr>
              <a:t>kallisto</a:t>
            </a:r>
            <a:r>
              <a:rPr lang="en-US" sz="1200" kern="1200" dirty="0">
                <a:solidFill>
                  <a:schemeClr val="tx1"/>
                </a:solidFill>
                <a:effectLst/>
                <a:latin typeface="+mn-lt"/>
                <a:ea typeface="+mn-ea"/>
                <a:cs typeface="+mn-cs"/>
              </a:rPr>
              <a:t>. The input consists of a reference transcriptome</a:t>
            </a:r>
          </a:p>
          <a:p>
            <a:r>
              <a:rPr lang="en-US" sz="1200" kern="1200" dirty="0">
                <a:solidFill>
                  <a:schemeClr val="tx1"/>
                </a:solidFill>
                <a:effectLst/>
                <a:latin typeface="+mn-lt"/>
                <a:ea typeface="+mn-ea"/>
                <a:cs typeface="+mn-cs"/>
              </a:rPr>
              <a:t>and reads from an RNA-</a:t>
            </a:r>
            <a:r>
              <a:rPr lang="en-US" sz="1200" kern="1200" dirty="0" err="1">
                <a:solidFill>
                  <a:schemeClr val="tx1"/>
                </a:solidFill>
                <a:effectLst/>
                <a:latin typeface="+mn-lt"/>
                <a:ea typeface="+mn-ea"/>
                <a:cs typeface="+mn-cs"/>
              </a:rPr>
              <a:t>seq</a:t>
            </a:r>
            <a:r>
              <a:rPr lang="en-US" sz="1200" kern="1200" dirty="0">
                <a:solidFill>
                  <a:schemeClr val="tx1"/>
                </a:solidFill>
                <a:effectLst/>
                <a:latin typeface="+mn-lt"/>
                <a:ea typeface="+mn-ea"/>
                <a:cs typeface="+mn-cs"/>
              </a:rPr>
              <a:t> experiment. (a) An example of a read (in black)</a:t>
            </a:r>
          </a:p>
          <a:p>
            <a:r>
              <a:rPr lang="en-US" sz="1200" kern="1200" dirty="0">
                <a:solidFill>
                  <a:schemeClr val="tx1"/>
                </a:solidFill>
                <a:effectLst/>
                <a:latin typeface="+mn-lt"/>
                <a:ea typeface="+mn-ea"/>
                <a:cs typeface="+mn-cs"/>
              </a:rPr>
              <a:t>and three overlapping transcripts with </a:t>
            </a:r>
            <a:r>
              <a:rPr lang="en-US" sz="1200" kern="1200" dirty="0" err="1">
                <a:solidFill>
                  <a:schemeClr val="tx1"/>
                </a:solidFill>
                <a:effectLst/>
                <a:latin typeface="+mn-lt"/>
                <a:ea typeface="+mn-ea"/>
                <a:cs typeface="+mn-cs"/>
              </a:rPr>
              <a:t>exonic</a:t>
            </a:r>
            <a:r>
              <a:rPr lang="en-US" sz="1200" kern="1200" dirty="0">
                <a:solidFill>
                  <a:schemeClr val="tx1"/>
                </a:solidFill>
                <a:effectLst/>
                <a:latin typeface="+mn-lt"/>
                <a:ea typeface="+mn-ea"/>
                <a:cs typeface="+mn-cs"/>
              </a:rPr>
              <a:t> regions as shown. (b) An index</a:t>
            </a:r>
          </a:p>
          <a:p>
            <a:r>
              <a:rPr lang="en-US" sz="1200" kern="1200" dirty="0">
                <a:solidFill>
                  <a:schemeClr val="tx1"/>
                </a:solidFill>
                <a:effectLst/>
                <a:latin typeface="+mn-lt"/>
                <a:ea typeface="+mn-ea"/>
                <a:cs typeface="+mn-cs"/>
              </a:rPr>
              <a:t>is constructed by creating the transcriptome de </a:t>
            </a:r>
            <a:r>
              <a:rPr lang="en-US" sz="1200" kern="1200" dirty="0" err="1">
                <a:solidFill>
                  <a:schemeClr val="tx1"/>
                </a:solidFill>
                <a:effectLst/>
                <a:latin typeface="+mn-lt"/>
                <a:ea typeface="+mn-ea"/>
                <a:cs typeface="+mn-cs"/>
              </a:rPr>
              <a:t>Bruijn</a:t>
            </a:r>
            <a:r>
              <a:rPr lang="en-US" sz="1200" kern="1200" dirty="0">
                <a:solidFill>
                  <a:schemeClr val="tx1"/>
                </a:solidFill>
                <a:effectLst/>
                <a:latin typeface="+mn-lt"/>
                <a:ea typeface="+mn-ea"/>
                <a:cs typeface="+mn-cs"/>
              </a:rPr>
              <a:t> Graph (T-DBG) where</a:t>
            </a:r>
          </a:p>
          <a:p>
            <a:r>
              <a:rPr lang="en-US" sz="1200" kern="1200" dirty="0">
                <a:solidFill>
                  <a:schemeClr val="tx1"/>
                </a:solidFill>
                <a:effectLst/>
                <a:latin typeface="+mn-lt"/>
                <a:ea typeface="+mn-ea"/>
                <a:cs typeface="+mn-cs"/>
              </a:rPr>
              <a:t>nodes (v1, v2, v3, ... ) are k-</a:t>
            </a:r>
            <a:r>
              <a:rPr lang="en-US" sz="1200" kern="1200" dirty="0" err="1">
                <a:solidFill>
                  <a:schemeClr val="tx1"/>
                </a:solidFill>
                <a:effectLst/>
                <a:latin typeface="+mn-lt"/>
                <a:ea typeface="+mn-ea"/>
                <a:cs typeface="+mn-cs"/>
              </a:rPr>
              <a:t>mers</a:t>
            </a:r>
            <a:r>
              <a:rPr lang="en-US" sz="1200" kern="1200" dirty="0">
                <a:solidFill>
                  <a:schemeClr val="tx1"/>
                </a:solidFill>
                <a:effectLst/>
                <a:latin typeface="+mn-lt"/>
                <a:ea typeface="+mn-ea"/>
                <a:cs typeface="+mn-cs"/>
              </a:rPr>
              <a:t>, each transcript corresponds to a colored</a:t>
            </a:r>
          </a:p>
          <a:p>
            <a:r>
              <a:rPr lang="en-US" sz="1200" kern="1200" dirty="0">
                <a:solidFill>
                  <a:schemeClr val="tx1"/>
                </a:solidFill>
                <a:effectLst/>
                <a:latin typeface="+mn-lt"/>
                <a:ea typeface="+mn-ea"/>
                <a:cs typeface="+mn-cs"/>
              </a:rPr>
              <a:t>path as shown and the path cover of the transcriptome induces a</a:t>
            </a:r>
          </a:p>
          <a:p>
            <a:r>
              <a:rPr lang="en-US" sz="1200" kern="1200" dirty="0">
                <a:solidFill>
                  <a:schemeClr val="tx1"/>
                </a:solidFill>
                <a:effectLst/>
                <a:latin typeface="+mn-lt"/>
                <a:ea typeface="+mn-ea"/>
                <a:cs typeface="+mn-cs"/>
              </a:rPr>
              <a:t>k-compatibility class for each k-mer. (c) Conceptually, the k-</a:t>
            </a:r>
            <a:r>
              <a:rPr lang="en-US" sz="1200" kern="1200" dirty="0" err="1">
                <a:solidFill>
                  <a:schemeClr val="tx1"/>
                </a:solidFill>
                <a:effectLst/>
                <a:latin typeface="+mn-lt"/>
                <a:ea typeface="+mn-ea"/>
                <a:cs typeface="+mn-cs"/>
              </a:rPr>
              <a:t>mers</a:t>
            </a:r>
            <a:r>
              <a:rPr lang="en-US" sz="1200" kern="1200" dirty="0">
                <a:solidFill>
                  <a:schemeClr val="tx1"/>
                </a:solidFill>
                <a:effectLst/>
                <a:latin typeface="+mn-lt"/>
                <a:ea typeface="+mn-ea"/>
                <a:cs typeface="+mn-cs"/>
              </a:rPr>
              <a:t> of a read are</a:t>
            </a:r>
          </a:p>
          <a:p>
            <a:r>
              <a:rPr lang="en-US" sz="1200" kern="1200" dirty="0">
                <a:solidFill>
                  <a:schemeClr val="tx1"/>
                </a:solidFill>
                <a:effectLst/>
                <a:latin typeface="+mn-lt"/>
                <a:ea typeface="+mn-ea"/>
                <a:cs typeface="+mn-cs"/>
              </a:rPr>
              <a:t>hashed (black nodes) to find the k-compatibility class of a read. (d) Skipping</a:t>
            </a:r>
          </a:p>
          <a:p>
            <a:r>
              <a:rPr lang="en-US" sz="1200" kern="1200" dirty="0">
                <a:solidFill>
                  <a:schemeClr val="tx1"/>
                </a:solidFill>
                <a:effectLst/>
                <a:latin typeface="+mn-lt"/>
                <a:ea typeface="+mn-ea"/>
                <a:cs typeface="+mn-cs"/>
              </a:rPr>
              <a:t>(black dashed lines) uses the information stored in the T-DBG to skip k-</a:t>
            </a:r>
            <a:r>
              <a:rPr lang="en-US" sz="1200" kern="1200" dirty="0" err="1">
                <a:solidFill>
                  <a:schemeClr val="tx1"/>
                </a:solidFill>
                <a:effectLst/>
                <a:latin typeface="+mn-lt"/>
                <a:ea typeface="+mn-ea"/>
                <a:cs typeface="+mn-cs"/>
              </a:rPr>
              <a:t>mers</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that are redundant because they have the same k-compatibility class. (e) The</a:t>
            </a:r>
          </a:p>
          <a:p>
            <a:r>
              <a:rPr lang="en-US" sz="1200" kern="1200" dirty="0">
                <a:solidFill>
                  <a:schemeClr val="tx1"/>
                </a:solidFill>
                <a:effectLst/>
                <a:latin typeface="+mn-lt"/>
                <a:ea typeface="+mn-ea"/>
                <a:cs typeface="+mn-cs"/>
              </a:rPr>
              <a:t>k-compatibility class of the read is determined by taking the intersection</a:t>
            </a:r>
          </a:p>
          <a:p>
            <a:r>
              <a:rPr lang="en-US" sz="1200" kern="1200" dirty="0">
                <a:solidFill>
                  <a:schemeClr val="tx1"/>
                </a:solidFill>
                <a:effectLst/>
                <a:latin typeface="+mn-lt"/>
                <a:ea typeface="+mn-ea"/>
                <a:cs typeface="+mn-cs"/>
              </a:rPr>
              <a:t>of the k-compatibility classes of its constituent k-</a:t>
            </a:r>
            <a:r>
              <a:rPr lang="en-US" sz="1200" kern="1200" dirty="0" err="1">
                <a:solidFill>
                  <a:schemeClr val="tx1"/>
                </a:solidFill>
                <a:effectLst/>
                <a:latin typeface="+mn-lt"/>
                <a:ea typeface="+mn-ea"/>
                <a:cs typeface="+mn-cs"/>
              </a:rPr>
              <a:t>mers</a:t>
            </a:r>
            <a:r>
              <a:rPr lang="en-US" sz="1200" kern="1200" dirty="0">
                <a:solidFill>
                  <a:schemeClr val="tx1"/>
                </a:solidFill>
                <a:effectLst/>
                <a:latin typeface="+mn-lt"/>
                <a:ea typeface="+mn-ea"/>
                <a:cs typeface="+mn-cs"/>
              </a:rPr>
              <a:t>.</a:t>
            </a:r>
          </a:p>
          <a:p>
            <a:endParaRPr lang="en-US" dirty="0"/>
          </a:p>
        </p:txBody>
      </p:sp>
      <p:sp>
        <p:nvSpPr>
          <p:cNvPr id="4" name="Slide Number Placeholder 3"/>
          <p:cNvSpPr>
            <a:spLocks noGrp="1"/>
          </p:cNvSpPr>
          <p:nvPr>
            <p:ph type="sldNum" sz="quarter" idx="10"/>
          </p:nvPr>
        </p:nvSpPr>
        <p:spPr/>
        <p:txBody>
          <a:bodyPr/>
          <a:lstStyle/>
          <a:p>
            <a:fld id="{89B209FD-C72D-544C-BC5A-B310EF07B834}" type="slidenum">
              <a:rPr lang="en-US" smtClean="0"/>
              <a:t>8</a:t>
            </a:fld>
            <a:endParaRPr lang="en-US"/>
          </a:p>
        </p:txBody>
      </p:sp>
    </p:spTree>
    <p:extLst>
      <p:ext uri="{BB962C8B-B14F-4D97-AF65-F5344CB8AC3E}">
        <p14:creationId xmlns:p14="http://schemas.microsoft.com/office/powerpoint/2010/main" val="11262896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altLang="zh-CN" dirty="0"/>
              <a:t>Validation:</a:t>
            </a:r>
            <a:r>
              <a:rPr lang="zh-CN" altLang="en-US" baseline="0" dirty="0"/>
              <a:t> </a:t>
            </a:r>
            <a:r>
              <a:rPr lang="en-US" sz="1200" kern="1200" dirty="0">
                <a:solidFill>
                  <a:schemeClr val="tx1"/>
                </a:solidFill>
                <a:effectLst/>
                <a:latin typeface="+mn-lt"/>
                <a:ea typeface="+mn-ea"/>
                <a:cs typeface="+mn-cs"/>
              </a:rPr>
              <a:t>a program</a:t>
            </a:r>
          </a:p>
          <a:p>
            <a:r>
              <a:rPr lang="en-US" sz="1200" kern="1200" dirty="0">
                <a:solidFill>
                  <a:schemeClr val="tx1"/>
                </a:solidFill>
                <a:effectLst/>
                <a:latin typeface="+mn-lt"/>
                <a:ea typeface="+mn-ea"/>
                <a:cs typeface="+mn-cs"/>
              </a:rPr>
              <a:t>that implements a streaming EM algorithm for RNA-</a:t>
            </a:r>
            <a:r>
              <a:rPr lang="en-US" sz="1200" kern="1200" dirty="0" err="1">
                <a:solidFill>
                  <a:schemeClr val="tx1"/>
                </a:solidFill>
                <a:effectLst/>
                <a:latin typeface="+mn-lt"/>
                <a:ea typeface="+mn-ea"/>
                <a:cs typeface="+mn-cs"/>
              </a:rPr>
              <a:t>Seq</a:t>
            </a:r>
            <a:r>
              <a:rPr lang="en-US" sz="1200" kern="1200" dirty="0">
                <a:solidFill>
                  <a:schemeClr val="tx1"/>
                </a:solidFill>
                <a:effectLst/>
                <a:latin typeface="+mn-lt"/>
                <a:ea typeface="+mn-ea"/>
                <a:cs typeface="+mn-cs"/>
              </a:rPr>
              <a:t> read assignment from align-</a:t>
            </a:r>
          </a:p>
          <a:p>
            <a:r>
              <a:rPr lang="en-US" sz="1200" kern="1200" dirty="0" err="1">
                <a:solidFill>
                  <a:schemeClr val="tx1"/>
                </a:solidFill>
                <a:effectLst/>
                <a:latin typeface="+mn-lt"/>
                <a:ea typeface="+mn-ea"/>
                <a:cs typeface="+mn-cs"/>
              </a:rPr>
              <a:t>ments</a:t>
            </a:r>
            <a:r>
              <a:rPr lang="en-US" sz="1200" kern="1200" dirty="0">
                <a:solidFill>
                  <a:schemeClr val="tx1"/>
                </a:solidFill>
                <a:effectLst/>
                <a:latin typeface="+mn-lt"/>
                <a:ea typeface="+mn-ea"/>
                <a:cs typeface="+mn-cs"/>
              </a:rPr>
              <a:t>, on simulated data [Roberts and </a:t>
            </a:r>
            <a:r>
              <a:rPr lang="en-US" sz="1200" kern="1200" dirty="0" err="1">
                <a:solidFill>
                  <a:schemeClr val="tx1"/>
                </a:solidFill>
                <a:effectLst/>
                <a:latin typeface="+mn-lt"/>
                <a:ea typeface="+mn-ea"/>
                <a:cs typeface="+mn-cs"/>
              </a:rPr>
              <a:t>Pachter</a:t>
            </a:r>
            <a:r>
              <a:rPr lang="en-US" sz="1200" kern="1200" dirty="0">
                <a:solidFill>
                  <a:schemeClr val="tx1"/>
                </a:solidFill>
                <a:effectLst/>
                <a:latin typeface="+mn-lt"/>
                <a:ea typeface="+mn-ea"/>
                <a:cs typeface="+mn-cs"/>
              </a:rPr>
              <a:t>, 2013]</a:t>
            </a:r>
          </a:p>
          <a:p>
            <a:endParaRPr lang="en-US" altLang="zh-CN" dirty="0"/>
          </a:p>
          <a:p>
            <a:r>
              <a:rPr lang="en-US" altLang="zh-CN" dirty="0"/>
              <a:t>b)</a:t>
            </a:r>
            <a:r>
              <a:rPr lang="zh-CN" altLang="en-US" dirty="0"/>
              <a:t> </a:t>
            </a:r>
            <a:r>
              <a:rPr lang="en-US" altLang="zh-CN" dirty="0"/>
              <a:t>Such</a:t>
            </a:r>
            <a:r>
              <a:rPr lang="zh-CN" altLang="en-US" dirty="0"/>
              <a:t> </a:t>
            </a:r>
            <a:r>
              <a:rPr lang="en-US" altLang="zh-CN" dirty="0"/>
              <a:t>as</a:t>
            </a:r>
            <a:r>
              <a:rPr lang="zh-CN" altLang="en-US" dirty="0"/>
              <a:t> </a:t>
            </a:r>
            <a:r>
              <a:rPr lang="en-US" sz="1200" kern="1200" dirty="0">
                <a:solidFill>
                  <a:schemeClr val="tx1"/>
                </a:solidFill>
                <a:effectLst/>
                <a:latin typeface="+mn-lt"/>
                <a:ea typeface="+mn-ea"/>
                <a:cs typeface="+mn-cs"/>
              </a:rPr>
              <a:t>RSEM [Li and Dewey, 2011])</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therefore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is</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more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suitable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for</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metagenomics</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settings.</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B209FD-C72D-544C-BC5A-B310EF07B834}" type="slidenum">
              <a:rPr lang="en-US" smtClean="0"/>
              <a:t>10</a:t>
            </a:fld>
            <a:endParaRPr lang="en-US"/>
          </a:p>
        </p:txBody>
      </p:sp>
    </p:spTree>
    <p:extLst>
      <p:ext uri="{BB962C8B-B14F-4D97-AF65-F5344CB8AC3E}">
        <p14:creationId xmlns:p14="http://schemas.microsoft.com/office/powerpoint/2010/main" val="16723852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Overview of </a:t>
            </a:r>
            <a:r>
              <a:rPr lang="en-US" sz="1200" kern="1200" dirty="0" err="1">
                <a:solidFill>
                  <a:schemeClr val="tx1"/>
                </a:solidFill>
                <a:effectLst/>
                <a:latin typeface="+mn-lt"/>
                <a:ea typeface="+mn-ea"/>
                <a:cs typeface="+mn-cs"/>
              </a:rPr>
              <a:t>eXpress</a:t>
            </a:r>
            <a:r>
              <a:rPr lang="en-US" sz="1200" kern="1200" dirty="0">
                <a:solidFill>
                  <a:schemeClr val="tx1"/>
                </a:solidFill>
                <a:effectLst/>
                <a:latin typeface="+mn-lt"/>
                <a:ea typeface="+mn-ea"/>
                <a:cs typeface="+mn-cs"/>
              </a:rPr>
              <a:t>. The input consists of either single or paired-end reads aligned to a set of target sequences and provided in a file or streamed to </a:t>
            </a:r>
            <a:r>
              <a:rPr lang="en-US" sz="1200" kern="1200" dirty="0" err="1">
                <a:solidFill>
                  <a:schemeClr val="tx1"/>
                </a:solidFill>
                <a:effectLst/>
                <a:latin typeface="+mn-lt"/>
                <a:ea typeface="+mn-ea"/>
                <a:cs typeface="+mn-cs"/>
              </a:rPr>
              <a:t>eXpress</a:t>
            </a:r>
            <a:r>
              <a:rPr lang="en-US" sz="1200" kern="1200" dirty="0">
                <a:solidFill>
                  <a:schemeClr val="tx1"/>
                </a:solidFill>
                <a:effectLst/>
                <a:latin typeface="+mn-lt"/>
                <a:ea typeface="+mn-ea"/>
                <a:cs typeface="+mn-cs"/>
              </a:rPr>
              <a:t>. For single fragments that map to multiple sites, assignment probabilities are calculated for each site given previous estimates of target-sequence abundances (initially a uniform prior is used). Next, a ‘forgetting mass’ (</a:t>
            </a:r>
            <a:r>
              <a:rPr lang="en-US" sz="1200" i="1" kern="1200" dirty="0">
                <a:solidFill>
                  <a:schemeClr val="tx1"/>
                </a:solidFill>
                <a:effectLst/>
                <a:latin typeface="+mn-lt"/>
                <a:ea typeface="+mn-ea"/>
                <a:cs typeface="+mn-cs"/>
              </a:rPr>
              <a:t>m</a:t>
            </a:r>
            <a:r>
              <a:rPr lang="en-US" sz="1200" kern="1200" dirty="0">
                <a:solidFill>
                  <a:schemeClr val="tx1"/>
                </a:solidFill>
                <a:effectLst/>
                <a:latin typeface="+mn-lt"/>
                <a:ea typeface="+mn-ea"/>
                <a:cs typeface="+mn-cs"/>
              </a:rPr>
              <a:t>) is calculated, and partial counts are distributed to the target sequences according to the assignment probability. Parameters for fragment-length (</a:t>
            </a:r>
            <a:r>
              <a:rPr lang="en-US" sz="1200" i="1" kern="1200" dirty="0">
                <a:solidFill>
                  <a:schemeClr val="tx1"/>
                </a:solidFill>
                <a:effectLst/>
                <a:latin typeface="+mn-lt"/>
                <a:ea typeface="+mn-ea"/>
                <a:cs typeface="+mn-cs"/>
              </a:rPr>
              <a:t>L</a:t>
            </a:r>
            <a:r>
              <a:rPr lang="en-US" sz="1200" kern="1200" dirty="0">
                <a:solidFill>
                  <a:schemeClr val="tx1"/>
                </a:solidFill>
                <a:effectLst/>
                <a:latin typeface="+mn-lt"/>
                <a:ea typeface="+mn-ea"/>
                <a:cs typeface="+mn-cs"/>
              </a:rPr>
              <a:t>) distribution, sequence bias and sequence read errors are updated in a similar fashion and used in the next round of assignment. Once the input data have been processed, relative abundances are calculated from the count distributions, as are distributions of estimated and effective counts. An alignment file that includes mapping probabilities can be generated. </a:t>
            </a:r>
            <a:r>
              <a:rPr lang="en-US" sz="1200" kern="1200" dirty="0" err="1">
                <a:solidFill>
                  <a:schemeClr val="tx1"/>
                </a:solidFill>
                <a:effectLst/>
                <a:latin typeface="+mn-lt"/>
                <a:ea typeface="+mn-ea"/>
                <a:cs typeface="+mn-cs"/>
              </a:rPr>
              <a:t>eXpress</a:t>
            </a:r>
            <a:r>
              <a:rPr lang="en-US" sz="1200" kern="1200" dirty="0">
                <a:solidFill>
                  <a:schemeClr val="tx1"/>
                </a:solidFill>
                <a:effectLst/>
                <a:latin typeface="+mn-lt"/>
                <a:ea typeface="+mn-ea"/>
                <a:cs typeface="+mn-cs"/>
              </a:rPr>
              <a:t> can determine whether further sequencing is needed by monitoring relative abundances, making it applicable to real-time sequencing and analysis.</a:t>
            </a:r>
          </a:p>
          <a:p>
            <a:endParaRPr lang="en-US" dirty="0"/>
          </a:p>
        </p:txBody>
      </p:sp>
      <p:sp>
        <p:nvSpPr>
          <p:cNvPr id="4" name="Slide Number Placeholder 3"/>
          <p:cNvSpPr>
            <a:spLocks noGrp="1"/>
          </p:cNvSpPr>
          <p:nvPr>
            <p:ph type="sldNum" sz="quarter" idx="10"/>
          </p:nvPr>
        </p:nvSpPr>
        <p:spPr/>
        <p:txBody>
          <a:bodyPr/>
          <a:lstStyle/>
          <a:p>
            <a:fld id="{89B209FD-C72D-544C-BC5A-B310EF07B834}" type="slidenum">
              <a:rPr lang="en-US" smtClean="0"/>
              <a:t>11</a:t>
            </a:fld>
            <a:endParaRPr lang="en-US"/>
          </a:p>
        </p:txBody>
      </p:sp>
    </p:spTree>
    <p:extLst>
      <p:ext uri="{BB962C8B-B14F-4D97-AF65-F5344CB8AC3E}">
        <p14:creationId xmlns:p14="http://schemas.microsoft.com/office/powerpoint/2010/main" val="6342955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r>
              <a:rPr lang="en-US" altLang="zh-CN"/>
              <a:t>05/17/17</a:t>
            </a:r>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247E9148-878F-40B7-BFA1-E02FA96A1581}"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ltLang="zh-CN"/>
              <a:t>05/17/17</a:t>
            </a:r>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247E9148-878F-40B7-BFA1-E02FA96A1581}"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ltLang="zh-CN"/>
              <a:t>05/17/17</a:t>
            </a:r>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247E9148-878F-40B7-BFA1-E02FA96A1581}"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ltLang="zh-CN"/>
              <a:t>05/17/17</a:t>
            </a:r>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247E9148-878F-40B7-BFA1-E02FA96A1581}"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ltLang="zh-CN"/>
              <a:t>05/17/17</a:t>
            </a:r>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247E9148-878F-40B7-BFA1-E02FA96A1581}"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r>
              <a:rPr lang="en-US" altLang="zh-CN"/>
              <a:t>05/17/17</a:t>
            </a:r>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247E9148-878F-40B7-BFA1-E02FA96A1581}"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r>
              <a:rPr lang="en-US" altLang="zh-CN"/>
              <a:t>05/17/17</a:t>
            </a:r>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247E9148-878F-40B7-BFA1-E02FA96A1581}"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r>
              <a:rPr lang="en-US" altLang="zh-CN"/>
              <a:t>05/17/17</a:t>
            </a:r>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247E9148-878F-40B7-BFA1-E02FA96A1581}"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ltLang="zh-CN"/>
              <a:t>05/17/17</a:t>
            </a:r>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247E9148-878F-40B7-BFA1-E02FA96A1581}"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ltLang="zh-CN"/>
              <a:t>05/17/17</a:t>
            </a:r>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247E9148-878F-40B7-BFA1-E02FA96A1581}"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ltLang="zh-CN"/>
              <a:t>05/17/17</a:t>
            </a:r>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247E9148-878F-40B7-BFA1-E02FA96A1581}"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l="-7000" r="-7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ltLang="zh-CN"/>
              <a:t>05/17/17</a:t>
            </a:r>
            <a:endParaRPr lang="zh-CN"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47E9148-878F-40B7-BFA1-E02FA96A1581}" type="slidenum">
              <a:rPr lang="zh-CN" altLang="en-US" smtClean="0"/>
              <a:t>‹#›</a:t>
            </a:fld>
            <a:endParaRPr lang="zh-CN" altLang="en-US"/>
          </a:p>
        </p:txBody>
      </p:sp>
    </p:spTree>
    <p:extLst>
      <p:ext uri="{BB962C8B-B14F-4D97-AF65-F5344CB8AC3E}">
        <p14:creationId xmlns:p14="http://schemas.microsoft.com/office/powerpoint/2010/main" val="20947225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tiff"/></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tiff"/></Relationships>
</file>

<file path=ppt/slides/_rels/slide1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2.tiff"/></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tiff"/></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tiff"/></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tiff"/></Relationships>
</file>

<file path=ppt/slides/_rels/slide17.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tiff"/><Relationship Id="rId5" Type="http://schemas.openxmlformats.org/officeDocument/2006/relationships/image" Target="../media/image13.tiff"/><Relationship Id="rId4" Type="http://schemas.openxmlformats.org/officeDocument/2006/relationships/image" Target="../media/image12.tiff"/></Relationships>
</file>

<file path=ppt/slides/_rels/slide18.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tiff"/><Relationship Id="rId5" Type="http://schemas.openxmlformats.org/officeDocument/2006/relationships/image" Target="../media/image16.tiff"/><Relationship Id="rId4" Type="http://schemas.openxmlformats.org/officeDocument/2006/relationships/image" Target="../media/image15.tiff"/></Relationships>
</file>

<file path=ppt/slides/_rels/slide19.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tiff"/><Relationship Id="rId5" Type="http://schemas.openxmlformats.org/officeDocument/2006/relationships/image" Target="../media/image19.tiff"/><Relationship Id="rId4" Type="http://schemas.openxmlformats.org/officeDocument/2006/relationships/image" Target="../media/image18.tiff"/></Relationships>
</file>

<file path=ppt/slides/_rels/slide2.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2.tiff"/><Relationship Id="rId4" Type="http://schemas.openxmlformats.org/officeDocument/2006/relationships/image" Target="../media/image21.tiff"/></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tiff"/></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2.tiff"/><Relationship Id="rId5" Type="http://schemas.openxmlformats.org/officeDocument/2006/relationships/image" Target="../media/image25.png"/><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2.tiff"/><Relationship Id="rId4" Type="http://schemas.openxmlformats.org/officeDocument/2006/relationships/image" Target="../media/image240.png"/></Relationships>
</file>

<file path=ppt/slides/_rels/slide24.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tiff"/></Relationships>
</file>

<file path=ppt/slides/_rels/slide26.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jpeg"/></Relationships>
</file>

<file path=ppt/slides/_rels/slide30.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6.tiff"/><Relationship Id="rId4" Type="http://schemas.openxmlformats.org/officeDocument/2006/relationships/image" Target="../media/image5.jpeg"/></Relationships>
</file>

<file path=ppt/slides/_rels/slide5.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tiff"/></Relationships>
</file>

<file path=ppt/slides/_rels/slide9.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4862946" y="811794"/>
            <a:ext cx="13854545" cy="2481280"/>
          </a:xfrm>
        </p:spPr>
        <p:txBody>
          <a:bodyPr>
            <a:normAutofit/>
          </a:bodyPr>
          <a:lstStyle/>
          <a:p>
            <a:pPr algn="r"/>
            <a:r>
              <a:rPr lang="en-US" altLang="zh-CN" sz="4800" dirty="0" err="1"/>
              <a:t>Pseudoalignment</a:t>
            </a:r>
            <a:r>
              <a:rPr lang="en-US" altLang="zh-CN" sz="4800" dirty="0"/>
              <a:t> </a:t>
            </a:r>
            <a:br>
              <a:rPr lang="en-US" altLang="zh-CN" sz="4800" dirty="0"/>
            </a:br>
            <a:r>
              <a:rPr lang="en-US" altLang="zh-CN" sz="4800" dirty="0"/>
              <a:t>for </a:t>
            </a:r>
            <a:r>
              <a:rPr lang="en-US" altLang="zh-CN" sz="4800" dirty="0" err="1"/>
              <a:t>Matagenomic</a:t>
            </a:r>
            <a:r>
              <a:rPr lang="en-US" altLang="zh-CN" sz="4800" dirty="0"/>
              <a:t> Read Assignment</a:t>
            </a:r>
            <a:endParaRPr lang="zh-CN" altLang="en-US" sz="4800" dirty="0"/>
          </a:p>
        </p:txBody>
      </p:sp>
      <p:sp>
        <p:nvSpPr>
          <p:cNvPr id="3" name="副标题 2"/>
          <p:cNvSpPr>
            <a:spLocks noGrp="1"/>
          </p:cNvSpPr>
          <p:nvPr>
            <p:ph type="subTitle" idx="1"/>
          </p:nvPr>
        </p:nvSpPr>
        <p:spPr>
          <a:xfrm>
            <a:off x="1230004" y="4019391"/>
            <a:ext cx="6858000" cy="1241822"/>
          </a:xfrm>
        </p:spPr>
        <p:txBody>
          <a:bodyPr/>
          <a:lstStyle/>
          <a:p>
            <a:r>
              <a:rPr lang="en-US" altLang="zh-CN" dirty="0" err="1"/>
              <a:t>Xiyuan</a:t>
            </a:r>
            <a:r>
              <a:rPr lang="en-US" altLang="zh-CN" dirty="0"/>
              <a:t> Jiang</a:t>
            </a:r>
          </a:p>
          <a:p>
            <a:r>
              <a:rPr lang="en-US" altLang="zh-CN" dirty="0"/>
              <a:t>Cong Peng</a:t>
            </a:r>
            <a:endParaRPr lang="zh-CN" altLang="en-US" dirty="0"/>
          </a:p>
        </p:txBody>
      </p:sp>
      <p:sp>
        <p:nvSpPr>
          <p:cNvPr id="4" name="文本框 3"/>
          <p:cNvSpPr txBox="1"/>
          <p:nvPr/>
        </p:nvSpPr>
        <p:spPr>
          <a:xfrm>
            <a:off x="0" y="33138"/>
            <a:ext cx="4304162" cy="415498"/>
          </a:xfrm>
          <a:prstGeom prst="rect">
            <a:avLst/>
          </a:prstGeom>
          <a:noFill/>
        </p:spPr>
        <p:txBody>
          <a:bodyPr wrap="square" rtlCol="0">
            <a:spAutoFit/>
          </a:bodyPr>
          <a:lstStyle/>
          <a:p>
            <a:r>
              <a:rPr lang="en-US" altLang="zh-CN" sz="2100" dirty="0"/>
              <a:t>COM SCI M229S Paper Presentation</a:t>
            </a:r>
            <a:endParaRPr lang="zh-CN" altLang="en-US" sz="2100" dirty="0"/>
          </a:p>
        </p:txBody>
      </p:sp>
      <p:pic>
        <p:nvPicPr>
          <p:cNvPr id="5" name="Picture 4"/>
          <p:cNvPicPr>
            <a:picLocks noChangeAspect="1"/>
          </p:cNvPicPr>
          <p:nvPr/>
        </p:nvPicPr>
        <p:blipFill>
          <a:blip r:embed="rId3">
            <a:clrChange>
              <a:clrFrom>
                <a:srgbClr val="FFFFFF"/>
              </a:clrFrom>
              <a:clrTo>
                <a:srgbClr val="FFFFFF">
                  <a:alpha val="0"/>
                </a:srgbClr>
              </a:clrTo>
            </a:clrChange>
          </a:blip>
          <a:stretch>
            <a:fillRect/>
          </a:stretch>
        </p:blipFill>
        <p:spPr>
          <a:xfrm>
            <a:off x="8159444" y="-117655"/>
            <a:ext cx="1159883" cy="988800"/>
          </a:xfrm>
          <a:prstGeom prst="rect">
            <a:avLst/>
          </a:prstGeom>
        </p:spPr>
      </p:pic>
      <p:sp>
        <p:nvSpPr>
          <p:cNvPr id="8" name="日期占位符 7"/>
          <p:cNvSpPr>
            <a:spLocks noGrp="1"/>
          </p:cNvSpPr>
          <p:nvPr>
            <p:ph type="dt" sz="half" idx="10"/>
          </p:nvPr>
        </p:nvSpPr>
        <p:spPr/>
        <p:txBody>
          <a:bodyPr/>
          <a:lstStyle/>
          <a:p>
            <a:r>
              <a:rPr lang="en-US" altLang="zh-CN"/>
              <a:t>05/17/17</a:t>
            </a:r>
            <a:endParaRPr lang="zh-CN" altLang="en-US"/>
          </a:p>
        </p:txBody>
      </p:sp>
      <p:sp>
        <p:nvSpPr>
          <p:cNvPr id="9" name="灯片编号占位符 8"/>
          <p:cNvSpPr>
            <a:spLocks noGrp="1"/>
          </p:cNvSpPr>
          <p:nvPr>
            <p:ph type="sldNum" sz="quarter" idx="12"/>
          </p:nvPr>
        </p:nvSpPr>
        <p:spPr/>
        <p:txBody>
          <a:bodyPr/>
          <a:lstStyle/>
          <a:p>
            <a:r>
              <a:rPr lang="en-US" altLang="zh-CN" dirty="0"/>
              <a:t>1</a:t>
            </a:r>
            <a:endParaRPr lang="zh-CN" altLang="en-US" dirty="0"/>
          </a:p>
        </p:txBody>
      </p:sp>
    </p:spTree>
    <p:extLst>
      <p:ext uri="{BB962C8B-B14F-4D97-AF65-F5344CB8AC3E}">
        <p14:creationId xmlns:p14="http://schemas.microsoft.com/office/powerpoint/2010/main" val="345832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14338" y="1315133"/>
            <a:ext cx="8515350" cy="4351338"/>
          </a:xfrm>
        </p:spPr>
        <p:txBody>
          <a:bodyPr>
            <a:normAutofit/>
          </a:bodyPr>
          <a:lstStyle/>
          <a:p>
            <a:r>
              <a:rPr lang="en-US" altLang="zh-CN" sz="3200" dirty="0"/>
              <a:t>Hypothesis:</a:t>
            </a:r>
            <a:r>
              <a:rPr lang="zh-CN" altLang="en-US" sz="3200" dirty="0"/>
              <a:t> </a:t>
            </a:r>
            <a:r>
              <a:rPr lang="en-US" sz="3200" dirty="0"/>
              <a:t>RNA-</a:t>
            </a:r>
            <a:r>
              <a:rPr lang="en-US" sz="3200" dirty="0" err="1"/>
              <a:t>Seq</a:t>
            </a:r>
            <a:r>
              <a:rPr lang="en-US" sz="3200" dirty="0"/>
              <a:t> quanti</a:t>
            </a:r>
            <a:r>
              <a:rPr lang="en-US" altLang="zh-CN" sz="3200" dirty="0"/>
              <a:t>fi</a:t>
            </a:r>
            <a:r>
              <a:rPr lang="en-US" sz="3200" dirty="0"/>
              <a:t>cation methods can be applied in the</a:t>
            </a:r>
            <a:r>
              <a:rPr lang="zh-CN" altLang="en-US" sz="3200" dirty="0"/>
              <a:t> </a:t>
            </a:r>
            <a:r>
              <a:rPr lang="en-US" sz="3200" dirty="0"/>
              <a:t>metagenomics setting</a:t>
            </a:r>
            <a:endParaRPr lang="en-US" altLang="zh-CN" sz="3200" dirty="0"/>
          </a:p>
          <a:p>
            <a:r>
              <a:rPr lang="en-US" altLang="zh-CN" sz="3200" dirty="0"/>
              <a:t>Validation:</a:t>
            </a:r>
            <a:r>
              <a:rPr lang="zh-CN" altLang="en-US" sz="3200" dirty="0"/>
              <a:t> </a:t>
            </a:r>
            <a:r>
              <a:rPr lang="en-US" altLang="zh-CN" sz="3200" dirty="0"/>
              <a:t>Exam</a:t>
            </a:r>
            <a:r>
              <a:rPr lang="zh-CN" altLang="en-US" sz="3200" dirty="0"/>
              <a:t> </a:t>
            </a:r>
            <a:r>
              <a:rPr lang="en-US" altLang="zh-CN" sz="3200" dirty="0"/>
              <a:t>the</a:t>
            </a:r>
            <a:r>
              <a:rPr lang="zh-CN" altLang="en-US" sz="3200" dirty="0"/>
              <a:t> </a:t>
            </a:r>
            <a:r>
              <a:rPr lang="en-US" altLang="zh-CN" sz="3200" dirty="0"/>
              <a:t>performance</a:t>
            </a:r>
            <a:r>
              <a:rPr lang="zh-CN" altLang="en-US" sz="3200" dirty="0"/>
              <a:t> </a:t>
            </a:r>
            <a:r>
              <a:rPr lang="en-US" altLang="zh-CN" sz="3200" dirty="0"/>
              <a:t>of</a:t>
            </a:r>
            <a:r>
              <a:rPr lang="zh-CN" altLang="en-US" sz="3200" dirty="0"/>
              <a:t> </a:t>
            </a:r>
            <a:r>
              <a:rPr lang="en-US" altLang="zh-CN" sz="3200" dirty="0" err="1"/>
              <a:t>eXpress</a:t>
            </a:r>
            <a:r>
              <a:rPr lang="en-US" altLang="zh-CN" sz="3200" baseline="30000" dirty="0"/>
              <a:t>[1]</a:t>
            </a:r>
            <a:r>
              <a:rPr lang="en-US" altLang="zh-CN" sz="3200" dirty="0"/>
              <a:t>.</a:t>
            </a:r>
          </a:p>
          <a:p>
            <a:r>
              <a:rPr lang="en-US" altLang="zh-CN" sz="3200" dirty="0"/>
              <a:t>Reasons</a:t>
            </a:r>
            <a:r>
              <a:rPr lang="zh-CN" altLang="en-US" sz="3200" dirty="0"/>
              <a:t> </a:t>
            </a:r>
            <a:r>
              <a:rPr lang="en-US" altLang="zh-CN" sz="3200" dirty="0"/>
              <a:t>to</a:t>
            </a:r>
            <a:r>
              <a:rPr lang="zh-CN" altLang="en-US" sz="3200" dirty="0"/>
              <a:t> </a:t>
            </a:r>
            <a:r>
              <a:rPr lang="en-US" altLang="zh-CN" sz="3200" dirty="0"/>
              <a:t>choose:</a:t>
            </a:r>
            <a:r>
              <a:rPr lang="zh-CN" altLang="en-US" sz="3200" dirty="0"/>
              <a:t> </a:t>
            </a:r>
            <a:endParaRPr lang="en-US" altLang="zh-CN" sz="3200" dirty="0"/>
          </a:p>
          <a:p>
            <a:pPr lvl="1"/>
            <a:r>
              <a:rPr lang="en-US" altLang="zh-CN" sz="2800" dirty="0"/>
              <a:t>a)</a:t>
            </a:r>
            <a:r>
              <a:rPr lang="zh-CN" altLang="en-US" sz="2800" dirty="0"/>
              <a:t> </a:t>
            </a:r>
            <a:r>
              <a:rPr lang="en-US" altLang="zh-CN" sz="2800" dirty="0" err="1"/>
              <a:t>eXpress</a:t>
            </a:r>
            <a:r>
              <a:rPr lang="zh-CN" altLang="en-US" sz="2800" dirty="0"/>
              <a:t> </a:t>
            </a:r>
            <a:r>
              <a:rPr lang="en-US" sz="2800" dirty="0"/>
              <a:t>utilizes traditional read alignments directly to a transcriptome</a:t>
            </a:r>
            <a:r>
              <a:rPr lang="en-US" altLang="zh-CN" sz="2800" dirty="0"/>
              <a:t>.</a:t>
            </a:r>
          </a:p>
          <a:p>
            <a:pPr lvl="1"/>
            <a:r>
              <a:rPr lang="en-US" altLang="zh-CN" sz="2800" dirty="0"/>
              <a:t>b)</a:t>
            </a:r>
            <a:r>
              <a:rPr lang="zh-CN" altLang="en-US" sz="2800" dirty="0"/>
              <a:t> </a:t>
            </a:r>
            <a:r>
              <a:rPr lang="en-US" altLang="zh-CN" sz="2800" dirty="0" err="1"/>
              <a:t>eXpress</a:t>
            </a:r>
            <a:r>
              <a:rPr lang="zh-CN" altLang="en-US" sz="2800" dirty="0"/>
              <a:t> </a:t>
            </a:r>
            <a:r>
              <a:rPr lang="en-US" altLang="zh-CN" sz="2800" dirty="0"/>
              <a:t>is</a:t>
            </a:r>
            <a:r>
              <a:rPr lang="zh-CN" altLang="en-US" sz="2800" dirty="0"/>
              <a:t> </a:t>
            </a:r>
            <a:r>
              <a:rPr lang="en-US" altLang="zh-CN" sz="2800" dirty="0"/>
              <a:t>more</a:t>
            </a:r>
            <a:r>
              <a:rPr lang="zh-CN" altLang="en-US" sz="2800" dirty="0"/>
              <a:t> </a:t>
            </a:r>
            <a:r>
              <a:rPr lang="en-US" altLang="zh-CN" sz="2800" dirty="0"/>
              <a:t>memory</a:t>
            </a:r>
            <a:r>
              <a:rPr lang="zh-CN" altLang="en-US" sz="2800" dirty="0"/>
              <a:t> </a:t>
            </a:r>
            <a:r>
              <a:rPr lang="en-US" altLang="zh-CN" sz="2800" dirty="0"/>
              <a:t>efficient</a:t>
            </a:r>
            <a:r>
              <a:rPr lang="zh-CN" altLang="en-US" sz="2800" dirty="0"/>
              <a:t> </a:t>
            </a:r>
            <a:r>
              <a:rPr lang="en-US" altLang="zh-CN" sz="2800" dirty="0"/>
              <a:t>than</a:t>
            </a:r>
            <a:r>
              <a:rPr lang="zh-CN" altLang="en-US" sz="2800" dirty="0"/>
              <a:t> </a:t>
            </a:r>
            <a:r>
              <a:rPr lang="en-US" altLang="zh-CN" sz="2800" dirty="0"/>
              <a:t>other</a:t>
            </a:r>
            <a:r>
              <a:rPr lang="zh-CN" altLang="en-US" sz="2800" dirty="0"/>
              <a:t> </a:t>
            </a:r>
            <a:r>
              <a:rPr lang="en-US" altLang="zh-CN" sz="2800" dirty="0"/>
              <a:t>approaches.</a:t>
            </a:r>
            <a:endParaRPr lang="en-US" sz="2800" dirty="0"/>
          </a:p>
          <a:p>
            <a:endParaRPr lang="en-US" dirty="0"/>
          </a:p>
          <a:p>
            <a:endParaRPr lang="en-US" dirty="0"/>
          </a:p>
        </p:txBody>
      </p:sp>
      <p:sp>
        <p:nvSpPr>
          <p:cNvPr id="4" name="标题 1"/>
          <p:cNvSpPr txBox="1">
            <a:spLocks/>
          </p:cNvSpPr>
          <p:nvPr/>
        </p:nvSpPr>
        <p:spPr>
          <a:xfrm>
            <a:off x="628650" y="116682"/>
            <a:ext cx="7886700" cy="994172"/>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300" dirty="0"/>
              <a:t>1.</a:t>
            </a:r>
            <a:r>
              <a:rPr lang="zh-CN" altLang="en-US" sz="3300" dirty="0"/>
              <a:t> </a:t>
            </a:r>
            <a:r>
              <a:rPr lang="en-US" altLang="zh-CN" sz="3300" dirty="0"/>
              <a:t>Hypothesis</a:t>
            </a:r>
            <a:r>
              <a:rPr lang="zh-CN" altLang="en-US" sz="3300" dirty="0"/>
              <a:t> </a:t>
            </a:r>
            <a:r>
              <a:rPr lang="en-US" altLang="zh-CN" sz="3300" dirty="0"/>
              <a:t>test:</a:t>
            </a:r>
            <a:endParaRPr lang="zh-CN" altLang="en-US" sz="3300" dirty="0"/>
          </a:p>
        </p:txBody>
      </p:sp>
      <p:sp>
        <p:nvSpPr>
          <p:cNvPr id="5" name="TextBox 4"/>
          <p:cNvSpPr txBox="1"/>
          <p:nvPr/>
        </p:nvSpPr>
        <p:spPr>
          <a:xfrm>
            <a:off x="728663" y="6350169"/>
            <a:ext cx="7886700" cy="507831"/>
          </a:xfrm>
          <a:prstGeom prst="rect">
            <a:avLst/>
          </a:prstGeom>
          <a:noFill/>
        </p:spPr>
        <p:txBody>
          <a:bodyPr wrap="square" rtlCol="0">
            <a:spAutoFit/>
          </a:bodyPr>
          <a:lstStyle/>
          <a:p>
            <a:r>
              <a:rPr lang="en-US" altLang="zh-CN" sz="1350" dirty="0"/>
              <a:t>[1]</a:t>
            </a:r>
            <a:r>
              <a:rPr lang="en-US" sz="1350" dirty="0"/>
              <a:t> Roberts, Adam, and </a:t>
            </a:r>
            <a:r>
              <a:rPr lang="en-US" sz="1350" dirty="0" err="1"/>
              <a:t>Lior</a:t>
            </a:r>
            <a:r>
              <a:rPr lang="en-US" sz="1350" dirty="0"/>
              <a:t> </a:t>
            </a:r>
            <a:r>
              <a:rPr lang="en-US" sz="1350" dirty="0" err="1"/>
              <a:t>Pachter</a:t>
            </a:r>
            <a:r>
              <a:rPr lang="en-US" sz="1350" dirty="0"/>
              <a:t>. "Streaming fragment assignment for real-time analysis of sequencing experiments." </a:t>
            </a:r>
            <a:r>
              <a:rPr lang="en-US" sz="1350" i="1" dirty="0"/>
              <a:t>Nature methods</a:t>
            </a:r>
            <a:r>
              <a:rPr lang="en-US" sz="1350" dirty="0"/>
              <a:t> 10.1 (2013): 71-73.</a:t>
            </a:r>
          </a:p>
        </p:txBody>
      </p:sp>
      <p:pic>
        <p:nvPicPr>
          <p:cNvPr id="6" name="Picture 5"/>
          <p:cNvPicPr>
            <a:picLocks noChangeAspect="1"/>
          </p:cNvPicPr>
          <p:nvPr/>
        </p:nvPicPr>
        <p:blipFill>
          <a:blip r:embed="rId3">
            <a:clrChange>
              <a:clrFrom>
                <a:srgbClr val="FFFFFF"/>
              </a:clrFrom>
              <a:clrTo>
                <a:srgbClr val="FFFFFF">
                  <a:alpha val="0"/>
                </a:srgbClr>
              </a:clrTo>
            </a:clrChange>
          </a:blip>
          <a:stretch>
            <a:fillRect/>
          </a:stretch>
        </p:blipFill>
        <p:spPr>
          <a:xfrm>
            <a:off x="8159444" y="-117655"/>
            <a:ext cx="1159883" cy="988800"/>
          </a:xfrm>
          <a:prstGeom prst="rect">
            <a:avLst/>
          </a:prstGeom>
        </p:spPr>
      </p:pic>
      <p:sp>
        <p:nvSpPr>
          <p:cNvPr id="2" name="日期占位符 1"/>
          <p:cNvSpPr>
            <a:spLocks noGrp="1"/>
          </p:cNvSpPr>
          <p:nvPr>
            <p:ph type="dt" sz="half" idx="10"/>
          </p:nvPr>
        </p:nvSpPr>
        <p:spPr/>
        <p:txBody>
          <a:bodyPr/>
          <a:lstStyle/>
          <a:p>
            <a:r>
              <a:rPr lang="en-US" altLang="zh-CN"/>
              <a:t>05/17/17</a:t>
            </a:r>
            <a:endParaRPr lang="zh-CN" altLang="en-US"/>
          </a:p>
        </p:txBody>
      </p:sp>
      <p:sp>
        <p:nvSpPr>
          <p:cNvPr id="7" name="灯片编号占位符 6"/>
          <p:cNvSpPr>
            <a:spLocks noGrp="1"/>
          </p:cNvSpPr>
          <p:nvPr>
            <p:ph type="sldNum" sz="quarter" idx="12"/>
          </p:nvPr>
        </p:nvSpPr>
        <p:spPr/>
        <p:txBody>
          <a:bodyPr/>
          <a:lstStyle/>
          <a:p>
            <a:fld id="{247E9148-878F-40B7-BFA1-E02FA96A1581}" type="slidenum">
              <a:rPr lang="zh-CN" altLang="en-US" smtClean="0"/>
              <a:t>10</a:t>
            </a:fld>
            <a:endParaRPr lang="zh-CN" altLang="en-US"/>
          </a:p>
        </p:txBody>
      </p:sp>
    </p:spTree>
    <p:extLst>
      <p:ext uri="{BB962C8B-B14F-4D97-AF65-F5344CB8AC3E}">
        <p14:creationId xmlns:p14="http://schemas.microsoft.com/office/powerpoint/2010/main" val="18100645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35744" y="1604626"/>
            <a:ext cx="8679656" cy="4405952"/>
          </a:xfrm>
          <a:prstGeom prst="rect">
            <a:avLst/>
          </a:prstGeom>
          <a:effectLst>
            <a:softEdge rad="203200"/>
          </a:effectLst>
        </p:spPr>
      </p:pic>
      <p:sp>
        <p:nvSpPr>
          <p:cNvPr id="5" name="TextBox 4"/>
          <p:cNvSpPr txBox="1"/>
          <p:nvPr/>
        </p:nvSpPr>
        <p:spPr>
          <a:xfrm>
            <a:off x="639505" y="956717"/>
            <a:ext cx="4747022" cy="523220"/>
          </a:xfrm>
          <a:prstGeom prst="rect">
            <a:avLst/>
          </a:prstGeom>
          <a:noFill/>
        </p:spPr>
        <p:txBody>
          <a:bodyPr wrap="square" rtlCol="0">
            <a:spAutoFit/>
          </a:bodyPr>
          <a:lstStyle/>
          <a:p>
            <a:r>
              <a:rPr lang="en-US" altLang="zh-CN" sz="2800" dirty="0"/>
              <a:t>Overview</a:t>
            </a:r>
            <a:r>
              <a:rPr lang="zh-CN" altLang="en-US" sz="2800" dirty="0"/>
              <a:t> </a:t>
            </a:r>
            <a:r>
              <a:rPr lang="en-US" altLang="zh-CN" sz="2800" dirty="0"/>
              <a:t>of</a:t>
            </a:r>
            <a:r>
              <a:rPr lang="zh-CN" altLang="en-US" sz="2800" dirty="0"/>
              <a:t> </a:t>
            </a:r>
            <a:r>
              <a:rPr lang="en-US" altLang="zh-CN" sz="2800" dirty="0" err="1"/>
              <a:t>eXpress</a:t>
            </a:r>
            <a:endParaRPr lang="en-US" sz="2800" dirty="0"/>
          </a:p>
        </p:txBody>
      </p:sp>
      <p:pic>
        <p:nvPicPr>
          <p:cNvPr id="6" name="Picture 5"/>
          <p:cNvPicPr>
            <a:picLocks noChangeAspect="1"/>
          </p:cNvPicPr>
          <p:nvPr/>
        </p:nvPicPr>
        <p:blipFill>
          <a:blip r:embed="rId4">
            <a:clrChange>
              <a:clrFrom>
                <a:srgbClr val="FFFFFF"/>
              </a:clrFrom>
              <a:clrTo>
                <a:srgbClr val="FFFFFF">
                  <a:alpha val="0"/>
                </a:srgbClr>
              </a:clrTo>
            </a:clrChange>
          </a:blip>
          <a:stretch>
            <a:fillRect/>
          </a:stretch>
        </p:blipFill>
        <p:spPr>
          <a:xfrm>
            <a:off x="8159444" y="-117655"/>
            <a:ext cx="1159883" cy="988800"/>
          </a:xfrm>
          <a:prstGeom prst="rect">
            <a:avLst/>
          </a:prstGeom>
        </p:spPr>
      </p:pic>
      <p:sp>
        <p:nvSpPr>
          <p:cNvPr id="7" name="标题 1"/>
          <p:cNvSpPr txBox="1">
            <a:spLocks/>
          </p:cNvSpPr>
          <p:nvPr/>
        </p:nvSpPr>
        <p:spPr>
          <a:xfrm>
            <a:off x="272744" y="53250"/>
            <a:ext cx="7886700" cy="994172"/>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300" dirty="0"/>
              <a:t>1.</a:t>
            </a:r>
            <a:r>
              <a:rPr lang="zh-CN" altLang="en-US" sz="3300" dirty="0"/>
              <a:t> </a:t>
            </a:r>
            <a:r>
              <a:rPr lang="en-US" altLang="zh-CN" sz="3300" dirty="0"/>
              <a:t>Hypothesis</a:t>
            </a:r>
            <a:r>
              <a:rPr lang="zh-CN" altLang="en-US" sz="3300" dirty="0"/>
              <a:t> </a:t>
            </a:r>
            <a:r>
              <a:rPr lang="en-US" altLang="zh-CN" sz="3300" dirty="0"/>
              <a:t>test:</a:t>
            </a:r>
            <a:endParaRPr lang="zh-CN" altLang="en-US" sz="3300" dirty="0"/>
          </a:p>
        </p:txBody>
      </p:sp>
      <p:sp>
        <p:nvSpPr>
          <p:cNvPr id="2" name="日期占位符 1"/>
          <p:cNvSpPr>
            <a:spLocks noGrp="1"/>
          </p:cNvSpPr>
          <p:nvPr>
            <p:ph type="dt" sz="half" idx="10"/>
          </p:nvPr>
        </p:nvSpPr>
        <p:spPr/>
        <p:txBody>
          <a:bodyPr/>
          <a:lstStyle/>
          <a:p>
            <a:r>
              <a:rPr lang="en-US" altLang="zh-CN"/>
              <a:t>05/17/17</a:t>
            </a:r>
            <a:endParaRPr lang="zh-CN" altLang="en-US"/>
          </a:p>
        </p:txBody>
      </p:sp>
      <p:sp>
        <p:nvSpPr>
          <p:cNvPr id="3" name="灯片编号占位符 2"/>
          <p:cNvSpPr>
            <a:spLocks noGrp="1"/>
          </p:cNvSpPr>
          <p:nvPr>
            <p:ph type="sldNum" sz="quarter" idx="12"/>
          </p:nvPr>
        </p:nvSpPr>
        <p:spPr/>
        <p:txBody>
          <a:bodyPr/>
          <a:lstStyle/>
          <a:p>
            <a:fld id="{247E9148-878F-40B7-BFA1-E02FA96A1581}" type="slidenum">
              <a:rPr lang="zh-CN" altLang="en-US" smtClean="0"/>
              <a:t>11</a:t>
            </a:fld>
            <a:endParaRPr lang="zh-CN" altLang="en-US"/>
          </a:p>
        </p:txBody>
      </p:sp>
    </p:spTree>
    <p:extLst>
      <p:ext uri="{BB962C8B-B14F-4D97-AF65-F5344CB8AC3E}">
        <p14:creationId xmlns:p14="http://schemas.microsoft.com/office/powerpoint/2010/main" val="20256321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a:spLocks/>
          </p:cNvSpPr>
          <p:nvPr/>
        </p:nvSpPr>
        <p:spPr>
          <a:xfrm>
            <a:off x="628650" y="116682"/>
            <a:ext cx="7886700" cy="994172"/>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300" dirty="0"/>
              <a:t>1.</a:t>
            </a:r>
            <a:r>
              <a:rPr lang="zh-CN" altLang="en-US" sz="3300" dirty="0"/>
              <a:t> </a:t>
            </a:r>
            <a:r>
              <a:rPr lang="en-US" altLang="zh-CN" sz="3300" dirty="0"/>
              <a:t>Hypothesis</a:t>
            </a:r>
            <a:r>
              <a:rPr lang="zh-CN" altLang="en-US" sz="3300" dirty="0"/>
              <a:t> </a:t>
            </a:r>
            <a:r>
              <a:rPr lang="en-US" altLang="zh-CN" sz="3300" dirty="0"/>
              <a:t>test:</a:t>
            </a:r>
            <a:endParaRPr lang="zh-CN" altLang="en-US" sz="3300" dirty="0"/>
          </a:p>
        </p:txBody>
      </p:sp>
      <p:sp>
        <p:nvSpPr>
          <p:cNvPr id="5" name="TextBox 4"/>
          <p:cNvSpPr txBox="1"/>
          <p:nvPr/>
        </p:nvSpPr>
        <p:spPr>
          <a:xfrm>
            <a:off x="257174" y="1110854"/>
            <a:ext cx="8529638" cy="2215991"/>
          </a:xfrm>
          <a:prstGeom prst="rect">
            <a:avLst/>
          </a:prstGeom>
          <a:noFill/>
        </p:spPr>
        <p:txBody>
          <a:bodyPr wrap="square" rtlCol="0">
            <a:spAutoFit/>
          </a:bodyPr>
          <a:lstStyle/>
          <a:p>
            <a:pPr marL="342900" indent="-342900">
              <a:buFontTx/>
              <a:buChar char="-"/>
            </a:pPr>
            <a:r>
              <a:rPr lang="en-US" altLang="zh-CN" sz="2400" dirty="0"/>
              <a:t>Dataset:</a:t>
            </a:r>
            <a:r>
              <a:rPr lang="zh-CN" altLang="en-US" sz="2400" dirty="0"/>
              <a:t> </a:t>
            </a:r>
            <a:r>
              <a:rPr lang="en-US" sz="2400" dirty="0"/>
              <a:t>Illumina-like reads from 100 microbial genomes to a reference database</a:t>
            </a:r>
            <a:r>
              <a:rPr lang="en-US" sz="2400" baseline="30000" dirty="0"/>
              <a:t>[2]</a:t>
            </a:r>
            <a:r>
              <a:rPr lang="en-US" sz="2400" dirty="0"/>
              <a:t> containing only those genomes</a:t>
            </a:r>
            <a:r>
              <a:rPr lang="en-US" altLang="zh-CN" sz="2400" dirty="0"/>
              <a:t>.</a:t>
            </a:r>
          </a:p>
          <a:p>
            <a:pPr marL="342900" indent="-342900">
              <a:buFontTx/>
              <a:buChar char="-"/>
            </a:pPr>
            <a:r>
              <a:rPr lang="en-US" altLang="zh-CN" sz="2400" dirty="0"/>
              <a:t>Benchmark:</a:t>
            </a:r>
            <a:r>
              <a:rPr lang="zh-CN" altLang="en-US" sz="2400" dirty="0"/>
              <a:t> </a:t>
            </a:r>
            <a:r>
              <a:rPr lang="en-US" sz="2400" dirty="0" err="1"/>
              <a:t>GASiC</a:t>
            </a:r>
            <a:r>
              <a:rPr lang="en-US" altLang="zh-CN" sz="2400" dirty="0"/>
              <a:t>,</a:t>
            </a:r>
            <a:r>
              <a:rPr lang="zh-CN" altLang="en-US" sz="2400" dirty="0"/>
              <a:t> </a:t>
            </a:r>
            <a:r>
              <a:rPr lang="en-US" altLang="zh-CN" sz="2400" dirty="0"/>
              <a:t>one</a:t>
            </a:r>
            <a:r>
              <a:rPr lang="zh-CN" altLang="en-US" sz="2400" dirty="0"/>
              <a:t> </a:t>
            </a:r>
            <a:r>
              <a:rPr lang="en-US" altLang="zh-CN" sz="2400" dirty="0"/>
              <a:t>method</a:t>
            </a:r>
            <a:r>
              <a:rPr lang="zh-CN" altLang="en-US" sz="2400" dirty="0"/>
              <a:t> </a:t>
            </a:r>
            <a:r>
              <a:rPr lang="en-US" altLang="zh-CN" sz="2400" dirty="0"/>
              <a:t>for</a:t>
            </a:r>
            <a:r>
              <a:rPr lang="zh-CN" altLang="en-US" sz="2400" dirty="0"/>
              <a:t> </a:t>
            </a:r>
            <a:r>
              <a:rPr lang="en-US" sz="2400" dirty="0"/>
              <a:t>utiliz</a:t>
            </a:r>
            <a:r>
              <a:rPr lang="en-US" altLang="zh-CN" sz="2400" dirty="0"/>
              <a:t>ing</a:t>
            </a:r>
            <a:r>
              <a:rPr lang="en-US" sz="2400" dirty="0"/>
              <a:t> read alignments for read</a:t>
            </a:r>
            <a:r>
              <a:rPr lang="zh-CN" altLang="en-US" sz="2400" dirty="0"/>
              <a:t> </a:t>
            </a:r>
            <a:r>
              <a:rPr lang="en-US" sz="2400" dirty="0"/>
              <a:t>assignment</a:t>
            </a:r>
            <a:r>
              <a:rPr lang="en-US" altLang="zh-CN" sz="2400" dirty="0"/>
              <a:t>.</a:t>
            </a:r>
            <a:endParaRPr lang="en-US" sz="2400" dirty="0"/>
          </a:p>
          <a:p>
            <a:pPr marL="342900" indent="-342900">
              <a:buFontTx/>
              <a:buChar char="-"/>
            </a:pPr>
            <a:endParaRPr lang="en-US" sz="2400" dirty="0"/>
          </a:p>
          <a:p>
            <a:endParaRPr lang="en-US" dirty="0"/>
          </a:p>
        </p:txBody>
      </p:sp>
      <p:pic>
        <p:nvPicPr>
          <p:cNvPr id="6" name="Picture 5"/>
          <p:cNvPicPr>
            <a:picLocks noChangeAspect="1"/>
          </p:cNvPicPr>
          <p:nvPr/>
        </p:nvPicPr>
        <p:blipFill>
          <a:blip r:embed="rId3"/>
          <a:stretch>
            <a:fillRect/>
          </a:stretch>
        </p:blipFill>
        <p:spPr>
          <a:xfrm>
            <a:off x="345281" y="2778920"/>
            <a:ext cx="8353425" cy="3810000"/>
          </a:xfrm>
          <a:prstGeom prst="rect">
            <a:avLst/>
          </a:prstGeom>
          <a:effectLst>
            <a:softEdge rad="127000"/>
          </a:effectLst>
        </p:spPr>
      </p:pic>
      <p:sp>
        <p:nvSpPr>
          <p:cNvPr id="7" name="Rectangle 6"/>
          <p:cNvSpPr/>
          <p:nvPr/>
        </p:nvSpPr>
        <p:spPr>
          <a:xfrm>
            <a:off x="863125" y="4033615"/>
            <a:ext cx="7375021" cy="41019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p:cNvGrpSpPr/>
          <p:nvPr/>
        </p:nvGrpSpPr>
        <p:grpSpPr>
          <a:xfrm>
            <a:off x="1747777" y="2409587"/>
            <a:ext cx="6967960" cy="553998"/>
            <a:chOff x="1747777" y="2409587"/>
            <a:chExt cx="6967960" cy="553998"/>
          </a:xfrm>
        </p:grpSpPr>
        <p:cxnSp>
          <p:nvCxnSpPr>
            <p:cNvPr id="9" name="Straight Arrow Connector 8"/>
            <p:cNvCxnSpPr/>
            <p:nvPr/>
          </p:nvCxnSpPr>
          <p:spPr>
            <a:xfrm>
              <a:off x="2245489" y="2778920"/>
              <a:ext cx="5474825"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1747777" y="2594253"/>
              <a:ext cx="995423" cy="369332"/>
            </a:xfrm>
            <a:prstGeom prst="rect">
              <a:avLst/>
            </a:prstGeom>
            <a:noFill/>
          </p:spPr>
          <p:txBody>
            <a:bodyPr wrap="square" rtlCol="0">
              <a:spAutoFit/>
            </a:bodyPr>
            <a:lstStyle/>
            <a:p>
              <a:r>
                <a:rPr lang="en-US" altLang="zh-CN"/>
                <a:t>low</a:t>
              </a:r>
              <a:endParaRPr lang="en-US"/>
            </a:p>
          </p:txBody>
        </p:sp>
        <p:sp>
          <p:nvSpPr>
            <p:cNvPr id="11" name="TextBox 10"/>
            <p:cNvSpPr txBox="1"/>
            <p:nvPr/>
          </p:nvSpPr>
          <p:spPr>
            <a:xfrm>
              <a:off x="7720314" y="2594253"/>
              <a:ext cx="995423" cy="369332"/>
            </a:xfrm>
            <a:prstGeom prst="rect">
              <a:avLst/>
            </a:prstGeom>
            <a:noFill/>
          </p:spPr>
          <p:txBody>
            <a:bodyPr wrap="square" rtlCol="0">
              <a:spAutoFit/>
            </a:bodyPr>
            <a:lstStyle/>
            <a:p>
              <a:r>
                <a:rPr lang="en-US" altLang="zh-CN" dirty="0"/>
                <a:t>high</a:t>
              </a:r>
              <a:endParaRPr lang="en-US" dirty="0"/>
            </a:p>
          </p:txBody>
        </p:sp>
        <p:sp>
          <p:nvSpPr>
            <p:cNvPr id="12" name="Rectangle 11"/>
            <p:cNvSpPr/>
            <p:nvPr/>
          </p:nvSpPr>
          <p:spPr>
            <a:xfrm>
              <a:off x="3991744" y="2409587"/>
              <a:ext cx="1688411" cy="369332"/>
            </a:xfrm>
            <a:prstGeom prst="rect">
              <a:avLst/>
            </a:prstGeom>
          </p:spPr>
          <p:txBody>
            <a:bodyPr wrap="none">
              <a:spAutoFit/>
            </a:bodyPr>
            <a:lstStyle/>
            <a:p>
              <a:r>
                <a:rPr lang="en-US" dirty="0">
                  <a:solidFill>
                    <a:srgbClr val="000000"/>
                  </a:solidFill>
                  <a:latin typeface="Linux Libertine" charset="0"/>
                </a:rPr>
                <a:t>Taxonomic rank</a:t>
              </a:r>
              <a:endParaRPr lang="en-US" b="0" i="0" dirty="0">
                <a:solidFill>
                  <a:srgbClr val="000000"/>
                </a:solidFill>
                <a:effectLst/>
                <a:latin typeface="Linux Libertine" charset="0"/>
              </a:endParaRPr>
            </a:p>
          </p:txBody>
        </p:sp>
      </p:grpSp>
      <p:pic>
        <p:nvPicPr>
          <p:cNvPr id="14" name="Picture 13"/>
          <p:cNvPicPr>
            <a:picLocks noChangeAspect="1"/>
          </p:cNvPicPr>
          <p:nvPr/>
        </p:nvPicPr>
        <p:blipFill>
          <a:blip r:embed="rId4">
            <a:clrChange>
              <a:clrFrom>
                <a:srgbClr val="FFFFFF"/>
              </a:clrFrom>
              <a:clrTo>
                <a:srgbClr val="FFFFFF">
                  <a:alpha val="0"/>
                </a:srgbClr>
              </a:clrTo>
            </a:clrChange>
          </a:blip>
          <a:stretch>
            <a:fillRect/>
          </a:stretch>
        </p:blipFill>
        <p:spPr>
          <a:xfrm>
            <a:off x="8159444" y="-117655"/>
            <a:ext cx="1159883" cy="988800"/>
          </a:xfrm>
          <a:prstGeom prst="rect">
            <a:avLst/>
          </a:prstGeom>
        </p:spPr>
      </p:pic>
      <p:sp>
        <p:nvSpPr>
          <p:cNvPr id="2" name="TextBox 1"/>
          <p:cNvSpPr txBox="1"/>
          <p:nvPr/>
        </p:nvSpPr>
        <p:spPr>
          <a:xfrm>
            <a:off x="345281" y="6419642"/>
            <a:ext cx="9019309" cy="523220"/>
          </a:xfrm>
          <a:prstGeom prst="rect">
            <a:avLst/>
          </a:prstGeom>
          <a:noFill/>
        </p:spPr>
        <p:txBody>
          <a:bodyPr wrap="square" rtlCol="0">
            <a:spAutoFit/>
          </a:bodyPr>
          <a:lstStyle/>
          <a:p>
            <a:r>
              <a:rPr lang="en-US" altLang="zh-CN" sz="1400" dirty="0"/>
              <a:t>[2] Mende, D. R., Waller, A. S., </a:t>
            </a:r>
            <a:r>
              <a:rPr lang="en-US" altLang="zh-CN" sz="1400" dirty="0" err="1"/>
              <a:t>Sunagawa</a:t>
            </a:r>
            <a:r>
              <a:rPr lang="en-US" altLang="zh-CN" sz="1400" dirty="0"/>
              <a:t>, S., </a:t>
            </a:r>
            <a:r>
              <a:rPr lang="en-US" altLang="zh-CN" sz="1400" dirty="0" err="1"/>
              <a:t>Jrvelin</a:t>
            </a:r>
            <a:r>
              <a:rPr lang="en-US" altLang="zh-CN" sz="1400" dirty="0"/>
              <a:t>, A. I., Chan, M. M., </a:t>
            </a:r>
            <a:r>
              <a:rPr lang="en-US" altLang="zh-CN" sz="1400" dirty="0" err="1"/>
              <a:t>Arumugam</a:t>
            </a:r>
            <a:r>
              <a:rPr lang="en-US" altLang="zh-CN" sz="1400" dirty="0"/>
              <a:t>, M., </a:t>
            </a:r>
            <a:r>
              <a:rPr lang="en-US" altLang="zh-CN" sz="1400" dirty="0" err="1"/>
              <a:t>Raes</a:t>
            </a:r>
            <a:r>
              <a:rPr lang="en-US" altLang="zh-CN" sz="1400" dirty="0"/>
              <a:t>, J., and Bork, P. (2012). Assessment of Metagenomic Assembly Using Simulated Next Generation Sequencing Data. </a:t>
            </a:r>
            <a:r>
              <a:rPr lang="en-US" altLang="zh-CN" sz="1400" dirty="0" err="1"/>
              <a:t>PLoS</a:t>
            </a:r>
            <a:r>
              <a:rPr lang="en-US" altLang="zh-CN" sz="1400" dirty="0"/>
              <a:t> ONE, 7(2):e31386.</a:t>
            </a:r>
            <a:endParaRPr lang="zh-CN" altLang="en-US" sz="1400" dirty="0"/>
          </a:p>
        </p:txBody>
      </p:sp>
      <p:sp>
        <p:nvSpPr>
          <p:cNvPr id="3" name="日期占位符 2"/>
          <p:cNvSpPr>
            <a:spLocks noGrp="1"/>
          </p:cNvSpPr>
          <p:nvPr>
            <p:ph type="dt" sz="half" idx="10"/>
          </p:nvPr>
        </p:nvSpPr>
        <p:spPr/>
        <p:txBody>
          <a:bodyPr/>
          <a:lstStyle/>
          <a:p>
            <a:r>
              <a:rPr lang="en-US" altLang="zh-CN"/>
              <a:t>05/17/17</a:t>
            </a:r>
            <a:endParaRPr lang="zh-CN" altLang="en-US"/>
          </a:p>
        </p:txBody>
      </p:sp>
      <p:sp>
        <p:nvSpPr>
          <p:cNvPr id="8" name="灯片编号占位符 7"/>
          <p:cNvSpPr>
            <a:spLocks noGrp="1"/>
          </p:cNvSpPr>
          <p:nvPr>
            <p:ph type="sldNum" sz="quarter" idx="12"/>
          </p:nvPr>
        </p:nvSpPr>
        <p:spPr/>
        <p:txBody>
          <a:bodyPr/>
          <a:lstStyle/>
          <a:p>
            <a:fld id="{247E9148-878F-40B7-BFA1-E02FA96A1581}" type="slidenum">
              <a:rPr lang="zh-CN" altLang="en-US" smtClean="0"/>
              <a:t>12</a:t>
            </a:fld>
            <a:endParaRPr lang="zh-CN" altLang="en-US"/>
          </a:p>
        </p:txBody>
      </p:sp>
    </p:spTree>
    <p:extLst>
      <p:ext uri="{BB962C8B-B14F-4D97-AF65-F5344CB8AC3E}">
        <p14:creationId xmlns:p14="http://schemas.microsoft.com/office/powerpoint/2010/main" val="8269548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455716" y="1626838"/>
            <a:ext cx="5740730" cy="2352574"/>
          </a:xfrm>
          <a:prstGeom prst="rect">
            <a:avLst/>
          </a:prstGeom>
          <a:effectLst>
            <a:softEdge rad="63500"/>
          </a:effectLst>
        </p:spPr>
      </p:pic>
      <p:sp>
        <p:nvSpPr>
          <p:cNvPr id="5" name="标题 1"/>
          <p:cNvSpPr txBox="1">
            <a:spLocks/>
          </p:cNvSpPr>
          <p:nvPr/>
        </p:nvSpPr>
        <p:spPr>
          <a:xfrm>
            <a:off x="628650" y="116682"/>
            <a:ext cx="7886700" cy="994172"/>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300" dirty="0"/>
              <a:t>1.</a:t>
            </a:r>
            <a:r>
              <a:rPr lang="zh-CN" altLang="en-US" sz="3300" dirty="0"/>
              <a:t> </a:t>
            </a:r>
            <a:r>
              <a:rPr lang="en-US" altLang="zh-CN" sz="3300" dirty="0"/>
              <a:t>Hypothesis</a:t>
            </a:r>
            <a:r>
              <a:rPr lang="zh-CN" altLang="en-US" sz="3300" dirty="0"/>
              <a:t> </a:t>
            </a:r>
            <a:r>
              <a:rPr lang="en-US" altLang="zh-CN" sz="3300" dirty="0"/>
              <a:t>test:</a:t>
            </a:r>
            <a:endParaRPr lang="zh-CN" altLang="en-US" sz="3300" dirty="0"/>
          </a:p>
        </p:txBody>
      </p:sp>
      <mc:AlternateContent xmlns:mc="http://schemas.openxmlformats.org/markup-compatibility/2006" xmlns:a14="http://schemas.microsoft.com/office/drawing/2010/main">
        <mc:Choice Requires="a14">
          <p:sp>
            <p:nvSpPr>
              <p:cNvPr id="6" name="TextBox 5"/>
              <p:cNvSpPr txBox="1"/>
              <p:nvPr/>
            </p:nvSpPr>
            <p:spPr>
              <a:xfrm>
                <a:off x="885700" y="4495396"/>
                <a:ext cx="7059634" cy="92333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n-US" i="1" smtClean="0">
                          <a:latin typeface="Cambria Math" panose="02040503050406030204" pitchFamily="18" charset="0"/>
                        </a:rPr>
                        <m:t>W</m:t>
                      </m:r>
                      <m:r>
                        <m:rPr>
                          <m:nor/>
                        </m:rPr>
                        <a:rPr lang="en-US" smtClean="0"/>
                        <m:t>ith</m:t>
                      </m:r>
                      <m:r>
                        <m:rPr>
                          <m:nor/>
                        </m:rPr>
                        <a:rPr lang="zh-CN" altLang="en-US" b="0" i="0" smtClean="0"/>
                        <m:t> </m:t>
                      </m:r>
                      <m:r>
                        <m:rPr>
                          <m:nor/>
                        </m:rPr>
                        <a:rPr lang="en-US"/>
                        <m:t>n</m:t>
                      </m:r>
                      <m:r>
                        <m:rPr>
                          <m:nor/>
                        </m:rPr>
                        <a:rPr lang="en-US"/>
                        <m:t> </m:t>
                      </m:r>
                      <m:r>
                        <m:rPr>
                          <m:nor/>
                        </m:rPr>
                        <a:rPr lang="en-US"/>
                        <m:t>true</m:t>
                      </m:r>
                      <m:r>
                        <m:rPr>
                          <m:nor/>
                        </m:rPr>
                        <a:rPr lang="en-US"/>
                        <m:t> </m:t>
                      </m:r>
                      <m:r>
                        <m:rPr>
                          <m:nor/>
                        </m:rPr>
                        <a:rPr lang="en-US"/>
                        <m:t>genomes</m:t>
                      </m:r>
                      <m:r>
                        <m:rPr>
                          <m:nor/>
                        </m:rPr>
                        <a:rPr lang="en-US"/>
                        <m:t>/</m:t>
                      </m:r>
                      <m:r>
                        <m:rPr>
                          <m:nor/>
                        </m:rPr>
                        <a:rPr lang="en-US"/>
                        <m:t>species</m:t>
                      </m:r>
                      <m:r>
                        <m:rPr>
                          <m:nor/>
                        </m:rPr>
                        <a:rPr lang="en-US"/>
                        <m:t>/</m:t>
                      </m:r>
                      <m:r>
                        <m:rPr>
                          <m:nor/>
                        </m:rPr>
                        <a:rPr lang="en-US"/>
                        <m:t>genera</m:t>
                      </m:r>
                      <m:r>
                        <m:rPr>
                          <m:nor/>
                        </m:rPr>
                        <a:rPr lang="en-US"/>
                        <m:t>/</m:t>
                      </m:r>
                      <m:r>
                        <m:rPr>
                          <m:nor/>
                        </m:rPr>
                        <a:rPr lang="en-US"/>
                        <m:t>phyla</m:t>
                      </m:r>
                      <m:r>
                        <a:rPr lang="zh-CN" altLang="en-US" b="0" i="1" smtClean="0">
                          <a:latin typeface="Cambria Math" charset="0"/>
                        </a:rPr>
                        <m:t> </m:t>
                      </m:r>
                    </m:oMath>
                  </m:oMathPara>
                </a14:m>
                <a:endParaRPr lang="en-US" altLang="zh-CN" b="0" i="1" dirty="0">
                  <a:latin typeface="Cambria Math" charset="0"/>
                </a:endParaRPr>
              </a:p>
              <a:p>
                <a14:m>
                  <m:oMath xmlns:m="http://schemas.openxmlformats.org/officeDocument/2006/math">
                    <m:sSub>
                      <m:sSubPr>
                        <m:ctrlPr>
                          <a:rPr lang="en-US" i="1" smtClean="0">
                            <a:latin typeface="Cambria Math" panose="02040503050406030204" pitchFamily="18" charset="0"/>
                          </a:rPr>
                        </m:ctrlPr>
                      </m:sSubPr>
                      <m:e>
                        <m:r>
                          <a:rPr lang="en-US" i="1" smtClean="0">
                            <a:latin typeface="Cambria Math" charset="0"/>
                            <a:ea typeface="Cambria Math" charset="0"/>
                            <a:cs typeface="Cambria Math" charset="0"/>
                          </a:rPr>
                          <m:t>𝜏</m:t>
                        </m:r>
                      </m:e>
                      <m:sub>
                        <m:r>
                          <a:rPr lang="en-US" altLang="zh-CN" b="0" i="1" smtClean="0">
                            <a:latin typeface="Cambria Math" charset="0"/>
                          </a:rPr>
                          <m:t>𝑖</m:t>
                        </m:r>
                      </m:sub>
                    </m:sSub>
                    <m:r>
                      <a:rPr lang="en-US" altLang="zh-CN" b="0" i="0" smtClean="0">
                        <a:latin typeface="Cambria Math" charset="0"/>
                      </a:rPr>
                      <m:t>:</m:t>
                    </m:r>
                    <m:r>
                      <m:rPr>
                        <m:sty m:val="p"/>
                      </m:rPr>
                      <a:rPr lang="en-US" altLang="zh-CN" b="0" i="0" smtClean="0">
                        <a:latin typeface="Cambria Math" charset="0"/>
                      </a:rPr>
                      <m:t>true</m:t>
                    </m:r>
                    <m:r>
                      <a:rPr lang="zh-CN" altLang="en-US" b="0" i="0" smtClean="0">
                        <a:latin typeface="Cambria Math" charset="0"/>
                      </a:rPr>
                      <m:t> </m:t>
                    </m:r>
                    <m:r>
                      <m:rPr>
                        <m:sty m:val="p"/>
                      </m:rPr>
                      <a:rPr lang="en-US" altLang="zh-CN" b="0" i="0" smtClean="0">
                        <a:latin typeface="Cambria Math" charset="0"/>
                      </a:rPr>
                      <m:t>counts</m:t>
                    </m:r>
                  </m:oMath>
                </a14:m>
                <a:r>
                  <a:rPr lang="en-US" altLang="zh-CN" b="0" dirty="0"/>
                  <a:t>,</a:t>
                </a:r>
                <a:r>
                  <a:rPr lang="zh-CN" altLang="en-US" b="0" dirty="0"/>
                  <a:t> </a:t>
                </a:r>
                <a14:m>
                  <m:oMath xmlns:m="http://schemas.openxmlformats.org/officeDocument/2006/math">
                    <m:sSub>
                      <m:sSubPr>
                        <m:ctrlPr>
                          <a:rPr lang="en-US" i="1">
                            <a:latin typeface="Cambria Math" panose="02040503050406030204" pitchFamily="18" charset="0"/>
                          </a:rPr>
                        </m:ctrlPr>
                      </m:sSubPr>
                      <m:e>
                        <m:r>
                          <a:rPr lang="en-US" altLang="zh-CN" b="0" i="1" smtClean="0">
                            <a:latin typeface="Cambria Math" charset="0"/>
                          </a:rPr>
                          <m:t>𝑡</m:t>
                        </m:r>
                      </m:e>
                      <m:sub>
                        <m:r>
                          <a:rPr lang="en-US" altLang="zh-CN" i="1">
                            <a:latin typeface="Cambria Math" charset="0"/>
                          </a:rPr>
                          <m:t>𝑖</m:t>
                        </m:r>
                      </m:sub>
                    </m:sSub>
                  </m:oMath>
                </a14:m>
                <a:r>
                  <a:rPr lang="en-US" altLang="zh-CN" b="0" dirty="0"/>
                  <a:t>:</a:t>
                </a:r>
                <a:r>
                  <a:rPr lang="zh-CN" altLang="en-US" b="0" dirty="0"/>
                  <a:t> </a:t>
                </a:r>
                <a:r>
                  <a:rPr lang="en-US" altLang="zh-CN" b="0" dirty="0"/>
                  <a:t>estimated</a:t>
                </a:r>
                <a:r>
                  <a:rPr lang="zh-CN" altLang="en-US" b="0" dirty="0"/>
                  <a:t> </a:t>
                </a:r>
                <a:r>
                  <a:rPr lang="en-US" altLang="zh-CN" dirty="0"/>
                  <a:t>counts,</a:t>
                </a:r>
                <a:r>
                  <a:rPr lang="zh-CN" altLang="en-US" dirty="0"/>
                  <a:t> </a:t>
                </a:r>
                <a:r>
                  <a:rPr lang="en-US" altLang="zh-CN" dirty="0"/>
                  <a:t>A</a:t>
                </a:r>
                <a:r>
                  <a:rPr lang="zh-CN" altLang="en-US" dirty="0"/>
                  <a:t> </a:t>
                </a:r>
                <a:r>
                  <a:rPr lang="en-US" altLang="zh-CN" dirty="0"/>
                  <a:t>:</a:t>
                </a:r>
                <a:r>
                  <a:rPr lang="zh-CN" altLang="en-US" dirty="0"/>
                  <a:t> </a:t>
                </a:r>
                <a14:m>
                  <m:oMath xmlns:m="http://schemas.openxmlformats.org/officeDocument/2006/math">
                    <m:r>
                      <m:rPr>
                        <m:nor/>
                      </m:rPr>
                      <a:rPr lang="en-US"/>
                      <m:t>A</m:t>
                    </m:r>
                    <m:r>
                      <m:rPr>
                        <m:nor/>
                      </m:rPr>
                      <a:rPr lang="en-US"/>
                      <m:t> </m:t>
                    </m:r>
                    <m:r>
                      <m:rPr>
                        <m:nor/>
                      </m:rPr>
                      <a:rPr lang="en-US"/>
                      <m:t>aligned</m:t>
                    </m:r>
                    <m:r>
                      <m:rPr>
                        <m:nor/>
                      </m:rPr>
                      <a:rPr lang="en-US"/>
                      <m:t> </m:t>
                    </m:r>
                    <m:r>
                      <m:rPr>
                        <m:nor/>
                      </m:rPr>
                      <a:rPr lang="en-US" altLang="zh-CN" b="0" i="0" smtClean="0"/>
                      <m:t>reads</m:t>
                    </m:r>
                    <m:r>
                      <m:rPr>
                        <m:nor/>
                      </m:rPr>
                      <a:rPr lang="en-US" altLang="zh-CN" b="0" i="0" smtClean="0"/>
                      <m:t>,</m:t>
                    </m:r>
                    <m:r>
                      <m:rPr>
                        <m:nor/>
                      </m:rPr>
                      <a:rPr lang="zh-CN" altLang="en-US" b="0" i="0" smtClean="0"/>
                      <m:t> </m:t>
                    </m:r>
                    <m:r>
                      <m:rPr>
                        <m:nor/>
                      </m:rPr>
                      <a:rPr lang="en-US"/>
                      <m:t>T</m:t>
                    </m:r>
                    <m:r>
                      <m:rPr>
                        <m:nor/>
                      </m:rPr>
                      <a:rPr lang="en-US"/>
                      <m:t> </m:t>
                    </m:r>
                    <m:r>
                      <m:rPr>
                        <m:nor/>
                      </m:rPr>
                      <a:rPr lang="en-US"/>
                      <m:t>total</m:t>
                    </m:r>
                    <m:r>
                      <m:rPr>
                        <m:nor/>
                      </m:rPr>
                      <a:rPr lang="en-US"/>
                      <m:t> </m:t>
                    </m:r>
                    <m:r>
                      <m:rPr>
                        <m:nor/>
                      </m:rPr>
                      <a:rPr lang="en-US"/>
                      <m:t>reads</m:t>
                    </m:r>
                  </m:oMath>
                </a14:m>
                <a:endParaRPr lang="en-US" dirty="0"/>
              </a:p>
              <a:p>
                <a:endParaRPr lang="en-US" altLang="zh-CN" b="0" dirty="0"/>
              </a:p>
            </p:txBody>
          </p:sp>
        </mc:Choice>
        <mc:Fallback xmlns="">
          <p:sp>
            <p:nvSpPr>
              <p:cNvPr id="6" name="TextBox 5"/>
              <p:cNvSpPr txBox="1">
                <a:spLocks noRot="1" noChangeAspect="1" noMove="1" noResize="1" noEditPoints="1" noAdjustHandles="1" noChangeArrowheads="1" noChangeShapeType="1" noTextEdit="1"/>
              </p:cNvSpPr>
              <p:nvPr/>
            </p:nvSpPr>
            <p:spPr>
              <a:xfrm>
                <a:off x="885700" y="4495396"/>
                <a:ext cx="7059634" cy="923330"/>
              </a:xfrm>
              <a:prstGeom prst="rect">
                <a:avLst/>
              </a:prstGeom>
              <a:blipFill rotWithShape="0">
                <a:blip r:embed="rId3"/>
                <a:stretch>
                  <a:fillRect t="-37500" b="-18421"/>
                </a:stretch>
              </a:blipFill>
            </p:spPr>
            <p:txBody>
              <a:bodyPr/>
              <a:lstStyle/>
              <a:p>
                <a:r>
                  <a:rPr lang="en-US">
                    <a:noFill/>
                  </a:rPr>
                  <a:t> </a:t>
                </a:r>
              </a:p>
            </p:txBody>
          </p:sp>
        </mc:Fallback>
      </mc:AlternateContent>
      <p:pic>
        <p:nvPicPr>
          <p:cNvPr id="7" name="Picture 6"/>
          <p:cNvPicPr>
            <a:picLocks noChangeAspect="1"/>
          </p:cNvPicPr>
          <p:nvPr/>
        </p:nvPicPr>
        <p:blipFill>
          <a:blip r:embed="rId4">
            <a:clrChange>
              <a:clrFrom>
                <a:srgbClr val="FFFFFF"/>
              </a:clrFrom>
              <a:clrTo>
                <a:srgbClr val="FFFFFF">
                  <a:alpha val="0"/>
                </a:srgbClr>
              </a:clrTo>
            </a:clrChange>
          </a:blip>
          <a:stretch>
            <a:fillRect/>
          </a:stretch>
        </p:blipFill>
        <p:spPr>
          <a:xfrm>
            <a:off x="8159444" y="-117655"/>
            <a:ext cx="1159883" cy="988800"/>
          </a:xfrm>
          <a:prstGeom prst="rect">
            <a:avLst/>
          </a:prstGeom>
        </p:spPr>
      </p:pic>
      <p:sp>
        <p:nvSpPr>
          <p:cNvPr id="2" name="日期占位符 1"/>
          <p:cNvSpPr>
            <a:spLocks noGrp="1"/>
          </p:cNvSpPr>
          <p:nvPr>
            <p:ph type="dt" sz="half" idx="10"/>
          </p:nvPr>
        </p:nvSpPr>
        <p:spPr/>
        <p:txBody>
          <a:bodyPr/>
          <a:lstStyle/>
          <a:p>
            <a:r>
              <a:rPr lang="en-US" altLang="zh-CN"/>
              <a:t>05/17/17</a:t>
            </a:r>
            <a:endParaRPr lang="zh-CN" altLang="en-US"/>
          </a:p>
        </p:txBody>
      </p:sp>
      <p:sp>
        <p:nvSpPr>
          <p:cNvPr id="3" name="灯片编号占位符 2"/>
          <p:cNvSpPr>
            <a:spLocks noGrp="1"/>
          </p:cNvSpPr>
          <p:nvPr>
            <p:ph type="sldNum" sz="quarter" idx="12"/>
          </p:nvPr>
        </p:nvSpPr>
        <p:spPr/>
        <p:txBody>
          <a:bodyPr/>
          <a:lstStyle/>
          <a:p>
            <a:fld id="{247E9148-878F-40B7-BFA1-E02FA96A1581}" type="slidenum">
              <a:rPr lang="zh-CN" altLang="en-US" smtClean="0"/>
              <a:t>13</a:t>
            </a:fld>
            <a:endParaRPr lang="zh-CN" altLang="en-US"/>
          </a:p>
        </p:txBody>
      </p:sp>
    </p:spTree>
    <p:extLst>
      <p:ext uri="{BB962C8B-B14F-4D97-AF65-F5344CB8AC3E}">
        <p14:creationId xmlns:p14="http://schemas.microsoft.com/office/powerpoint/2010/main" val="18931608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a:spLocks/>
          </p:cNvSpPr>
          <p:nvPr/>
        </p:nvSpPr>
        <p:spPr>
          <a:xfrm>
            <a:off x="628650" y="116682"/>
            <a:ext cx="7886700" cy="994172"/>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300" dirty="0"/>
              <a:t>1.</a:t>
            </a:r>
            <a:r>
              <a:rPr lang="zh-CN" altLang="en-US" sz="3300" dirty="0"/>
              <a:t> </a:t>
            </a:r>
            <a:r>
              <a:rPr lang="en-US" altLang="zh-CN" sz="3300" dirty="0"/>
              <a:t>Hypothesis</a:t>
            </a:r>
            <a:r>
              <a:rPr lang="zh-CN" altLang="en-US" sz="3300" dirty="0"/>
              <a:t> </a:t>
            </a:r>
            <a:r>
              <a:rPr lang="en-US" altLang="zh-CN" sz="3300" dirty="0"/>
              <a:t>test:</a:t>
            </a:r>
            <a:endParaRPr lang="zh-CN" altLang="en-US" sz="3300" dirty="0"/>
          </a:p>
        </p:txBody>
      </p:sp>
      <p:sp>
        <p:nvSpPr>
          <p:cNvPr id="5" name="TextBox 4"/>
          <p:cNvSpPr txBox="1"/>
          <p:nvPr/>
        </p:nvSpPr>
        <p:spPr>
          <a:xfrm>
            <a:off x="257174" y="1110854"/>
            <a:ext cx="8529638" cy="2215991"/>
          </a:xfrm>
          <a:prstGeom prst="rect">
            <a:avLst/>
          </a:prstGeom>
          <a:noFill/>
        </p:spPr>
        <p:txBody>
          <a:bodyPr wrap="square" rtlCol="0">
            <a:spAutoFit/>
          </a:bodyPr>
          <a:lstStyle/>
          <a:p>
            <a:pPr marL="342900" indent="-342900">
              <a:buFontTx/>
              <a:buChar char="-"/>
            </a:pPr>
            <a:r>
              <a:rPr lang="en-US" altLang="zh-CN" sz="2400" dirty="0"/>
              <a:t>Dataset:</a:t>
            </a:r>
            <a:r>
              <a:rPr lang="zh-CN" altLang="en-US" sz="2400" dirty="0"/>
              <a:t> </a:t>
            </a:r>
            <a:r>
              <a:rPr lang="en-US" sz="2400" dirty="0"/>
              <a:t>Illumina-like reads from 100 microbial genomes to a reference database containing only those genomes</a:t>
            </a:r>
            <a:r>
              <a:rPr lang="en-US" altLang="zh-CN" sz="2400" dirty="0"/>
              <a:t>.</a:t>
            </a:r>
          </a:p>
          <a:p>
            <a:pPr marL="342900" indent="-342900">
              <a:buFontTx/>
              <a:buChar char="-"/>
            </a:pPr>
            <a:r>
              <a:rPr lang="en-US" altLang="zh-CN" sz="2400" dirty="0"/>
              <a:t>Benchmark:</a:t>
            </a:r>
            <a:r>
              <a:rPr lang="zh-CN" altLang="en-US" sz="2400" dirty="0"/>
              <a:t> </a:t>
            </a:r>
            <a:r>
              <a:rPr lang="en-US" sz="2400" dirty="0" err="1"/>
              <a:t>GASiC</a:t>
            </a:r>
            <a:r>
              <a:rPr lang="en-US" altLang="zh-CN" sz="2400" dirty="0"/>
              <a:t>,</a:t>
            </a:r>
            <a:r>
              <a:rPr lang="zh-CN" altLang="en-US" sz="2400" dirty="0"/>
              <a:t> </a:t>
            </a:r>
            <a:r>
              <a:rPr lang="en-US" altLang="zh-CN" sz="2400" dirty="0"/>
              <a:t>one</a:t>
            </a:r>
            <a:r>
              <a:rPr lang="zh-CN" altLang="en-US" sz="2400" dirty="0"/>
              <a:t> </a:t>
            </a:r>
            <a:r>
              <a:rPr lang="en-US" altLang="zh-CN" sz="2400" dirty="0"/>
              <a:t>method</a:t>
            </a:r>
            <a:r>
              <a:rPr lang="zh-CN" altLang="en-US" sz="2400" dirty="0"/>
              <a:t> </a:t>
            </a:r>
            <a:r>
              <a:rPr lang="en-US" altLang="zh-CN" sz="2400" dirty="0"/>
              <a:t>for</a:t>
            </a:r>
            <a:r>
              <a:rPr lang="zh-CN" altLang="en-US" sz="2400" dirty="0"/>
              <a:t> </a:t>
            </a:r>
            <a:r>
              <a:rPr lang="en-US" sz="2400" dirty="0"/>
              <a:t>utiliz</a:t>
            </a:r>
            <a:r>
              <a:rPr lang="en-US" altLang="zh-CN" sz="2400" dirty="0"/>
              <a:t>ing</a:t>
            </a:r>
            <a:r>
              <a:rPr lang="en-US" sz="2400" dirty="0"/>
              <a:t> read alignments for read</a:t>
            </a:r>
            <a:r>
              <a:rPr lang="zh-CN" altLang="en-US" sz="2400" dirty="0"/>
              <a:t> </a:t>
            </a:r>
            <a:r>
              <a:rPr lang="en-US" sz="2400" dirty="0"/>
              <a:t>assignment</a:t>
            </a:r>
            <a:r>
              <a:rPr lang="en-US" altLang="zh-CN" sz="2400" dirty="0"/>
              <a:t>.</a:t>
            </a:r>
            <a:endParaRPr lang="en-US" sz="2400" dirty="0"/>
          </a:p>
          <a:p>
            <a:pPr marL="342900" indent="-342900">
              <a:buFontTx/>
              <a:buChar char="-"/>
            </a:pPr>
            <a:endParaRPr lang="en-US" sz="2400" dirty="0"/>
          </a:p>
          <a:p>
            <a:endParaRPr lang="en-US" dirty="0"/>
          </a:p>
        </p:txBody>
      </p:sp>
      <p:pic>
        <p:nvPicPr>
          <p:cNvPr id="6" name="Picture 5"/>
          <p:cNvPicPr>
            <a:picLocks noChangeAspect="1"/>
          </p:cNvPicPr>
          <p:nvPr/>
        </p:nvPicPr>
        <p:blipFill>
          <a:blip r:embed="rId3"/>
          <a:stretch>
            <a:fillRect/>
          </a:stretch>
        </p:blipFill>
        <p:spPr>
          <a:xfrm>
            <a:off x="345281" y="2778920"/>
            <a:ext cx="8353425" cy="3810000"/>
          </a:xfrm>
          <a:prstGeom prst="rect">
            <a:avLst/>
          </a:prstGeom>
          <a:effectLst>
            <a:softEdge rad="101600"/>
          </a:effectLst>
        </p:spPr>
      </p:pic>
      <p:sp>
        <p:nvSpPr>
          <p:cNvPr id="7" name="Rectangle 6"/>
          <p:cNvSpPr/>
          <p:nvPr/>
        </p:nvSpPr>
        <p:spPr>
          <a:xfrm>
            <a:off x="863125" y="4033615"/>
            <a:ext cx="7375021" cy="41019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p:cNvGrpSpPr/>
          <p:nvPr/>
        </p:nvGrpSpPr>
        <p:grpSpPr>
          <a:xfrm>
            <a:off x="1747777" y="2409587"/>
            <a:ext cx="6967960" cy="553998"/>
            <a:chOff x="1747777" y="2409587"/>
            <a:chExt cx="6967960" cy="553998"/>
          </a:xfrm>
        </p:grpSpPr>
        <p:cxnSp>
          <p:nvCxnSpPr>
            <p:cNvPr id="9" name="Straight Arrow Connector 8"/>
            <p:cNvCxnSpPr/>
            <p:nvPr/>
          </p:nvCxnSpPr>
          <p:spPr>
            <a:xfrm>
              <a:off x="2245489" y="2778920"/>
              <a:ext cx="5474825"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1747777" y="2594253"/>
              <a:ext cx="995423" cy="369332"/>
            </a:xfrm>
            <a:prstGeom prst="rect">
              <a:avLst/>
            </a:prstGeom>
            <a:noFill/>
          </p:spPr>
          <p:txBody>
            <a:bodyPr wrap="square" rtlCol="0">
              <a:spAutoFit/>
            </a:bodyPr>
            <a:lstStyle/>
            <a:p>
              <a:r>
                <a:rPr lang="en-US" altLang="zh-CN"/>
                <a:t>low</a:t>
              </a:r>
              <a:endParaRPr lang="en-US"/>
            </a:p>
          </p:txBody>
        </p:sp>
        <p:sp>
          <p:nvSpPr>
            <p:cNvPr id="11" name="TextBox 10"/>
            <p:cNvSpPr txBox="1"/>
            <p:nvPr/>
          </p:nvSpPr>
          <p:spPr>
            <a:xfrm>
              <a:off x="7720314" y="2594253"/>
              <a:ext cx="995423" cy="369332"/>
            </a:xfrm>
            <a:prstGeom prst="rect">
              <a:avLst/>
            </a:prstGeom>
            <a:noFill/>
          </p:spPr>
          <p:txBody>
            <a:bodyPr wrap="square" rtlCol="0">
              <a:spAutoFit/>
            </a:bodyPr>
            <a:lstStyle/>
            <a:p>
              <a:r>
                <a:rPr lang="en-US" altLang="zh-CN" dirty="0"/>
                <a:t>high</a:t>
              </a:r>
              <a:endParaRPr lang="en-US" dirty="0"/>
            </a:p>
          </p:txBody>
        </p:sp>
        <p:sp>
          <p:nvSpPr>
            <p:cNvPr id="12" name="Rectangle 11"/>
            <p:cNvSpPr/>
            <p:nvPr/>
          </p:nvSpPr>
          <p:spPr>
            <a:xfrm>
              <a:off x="3991744" y="2409587"/>
              <a:ext cx="1688411" cy="369332"/>
            </a:xfrm>
            <a:prstGeom prst="rect">
              <a:avLst/>
            </a:prstGeom>
          </p:spPr>
          <p:txBody>
            <a:bodyPr wrap="none">
              <a:spAutoFit/>
            </a:bodyPr>
            <a:lstStyle/>
            <a:p>
              <a:r>
                <a:rPr lang="en-US" dirty="0">
                  <a:solidFill>
                    <a:srgbClr val="000000"/>
                  </a:solidFill>
                  <a:latin typeface="Linux Libertine" charset="0"/>
                </a:rPr>
                <a:t>Taxonomic rank</a:t>
              </a:r>
              <a:endParaRPr lang="en-US" b="0" i="0" dirty="0">
                <a:solidFill>
                  <a:srgbClr val="000000"/>
                </a:solidFill>
                <a:effectLst/>
                <a:latin typeface="Linux Libertine" charset="0"/>
              </a:endParaRPr>
            </a:p>
          </p:txBody>
        </p:sp>
      </p:grpSp>
      <p:sp>
        <p:nvSpPr>
          <p:cNvPr id="2" name="TextBox 1"/>
          <p:cNvSpPr txBox="1"/>
          <p:nvPr/>
        </p:nvSpPr>
        <p:spPr>
          <a:xfrm>
            <a:off x="1781960" y="6219588"/>
            <a:ext cx="5537350" cy="369332"/>
          </a:xfrm>
          <a:prstGeom prst="rect">
            <a:avLst/>
          </a:prstGeom>
          <a:noFill/>
        </p:spPr>
        <p:txBody>
          <a:bodyPr wrap="none" rtlCol="0">
            <a:spAutoFit/>
          </a:bodyPr>
          <a:lstStyle/>
          <a:p>
            <a:r>
              <a:rPr lang="en-US" altLang="zh-CN" dirty="0">
                <a:solidFill>
                  <a:srgbClr val="FF0000"/>
                </a:solidFill>
              </a:rPr>
              <a:t>Major</a:t>
            </a:r>
            <a:r>
              <a:rPr lang="zh-CN" altLang="en-US" dirty="0">
                <a:solidFill>
                  <a:srgbClr val="FF0000"/>
                </a:solidFill>
              </a:rPr>
              <a:t> </a:t>
            </a:r>
            <a:r>
              <a:rPr lang="en-US" altLang="zh-CN" dirty="0">
                <a:solidFill>
                  <a:srgbClr val="FF0000"/>
                </a:solidFill>
              </a:rPr>
              <a:t>problem</a:t>
            </a:r>
            <a:r>
              <a:rPr lang="zh-CN" altLang="en-US" dirty="0">
                <a:solidFill>
                  <a:srgbClr val="FF0000"/>
                </a:solidFill>
              </a:rPr>
              <a:t> </a:t>
            </a:r>
            <a:r>
              <a:rPr lang="en-US" altLang="zh-CN" dirty="0">
                <a:solidFill>
                  <a:srgbClr val="FF0000"/>
                </a:solidFill>
              </a:rPr>
              <a:t>for</a:t>
            </a:r>
            <a:r>
              <a:rPr lang="zh-CN" altLang="en-US" dirty="0">
                <a:solidFill>
                  <a:srgbClr val="FF0000"/>
                </a:solidFill>
              </a:rPr>
              <a:t> </a:t>
            </a:r>
            <a:r>
              <a:rPr lang="en-US" altLang="zh-CN" dirty="0" err="1">
                <a:solidFill>
                  <a:srgbClr val="FF0000"/>
                </a:solidFill>
              </a:rPr>
              <a:t>eXpress</a:t>
            </a:r>
            <a:r>
              <a:rPr lang="zh-CN" altLang="en-US" dirty="0">
                <a:solidFill>
                  <a:srgbClr val="FF0000"/>
                </a:solidFill>
              </a:rPr>
              <a:t> </a:t>
            </a:r>
            <a:r>
              <a:rPr lang="en-US" altLang="zh-CN" dirty="0">
                <a:solidFill>
                  <a:srgbClr val="FF0000"/>
                </a:solidFill>
              </a:rPr>
              <a:t>and</a:t>
            </a:r>
            <a:r>
              <a:rPr lang="zh-CN" altLang="en-US" dirty="0">
                <a:solidFill>
                  <a:srgbClr val="FF0000"/>
                </a:solidFill>
              </a:rPr>
              <a:t> </a:t>
            </a:r>
            <a:r>
              <a:rPr lang="en-US" altLang="zh-CN" dirty="0" err="1">
                <a:solidFill>
                  <a:srgbClr val="FF0000"/>
                </a:solidFill>
              </a:rPr>
              <a:t>GASiC</a:t>
            </a:r>
            <a:r>
              <a:rPr lang="en-US" altLang="zh-CN" dirty="0">
                <a:solidFill>
                  <a:srgbClr val="FF0000"/>
                </a:solidFill>
              </a:rPr>
              <a:t>:</a:t>
            </a:r>
            <a:r>
              <a:rPr lang="zh-CN" altLang="en-US" dirty="0">
                <a:solidFill>
                  <a:srgbClr val="FF0000"/>
                </a:solidFill>
              </a:rPr>
              <a:t> </a:t>
            </a:r>
            <a:r>
              <a:rPr lang="en-US" altLang="zh-CN" dirty="0">
                <a:solidFill>
                  <a:srgbClr val="FF0000"/>
                </a:solidFill>
              </a:rPr>
              <a:t>alignment</a:t>
            </a:r>
            <a:r>
              <a:rPr lang="zh-CN" altLang="en-US" dirty="0">
                <a:solidFill>
                  <a:srgbClr val="FF0000"/>
                </a:solidFill>
              </a:rPr>
              <a:t> </a:t>
            </a:r>
            <a:r>
              <a:rPr lang="en-US" altLang="zh-CN" dirty="0">
                <a:solidFill>
                  <a:srgbClr val="FF0000"/>
                </a:solidFill>
              </a:rPr>
              <a:t>SLOW!!</a:t>
            </a:r>
            <a:endParaRPr lang="en-US" dirty="0">
              <a:solidFill>
                <a:srgbClr val="FF0000"/>
              </a:solidFill>
            </a:endParaRPr>
          </a:p>
        </p:txBody>
      </p:sp>
      <p:pic>
        <p:nvPicPr>
          <p:cNvPr id="14" name="Picture 13"/>
          <p:cNvPicPr>
            <a:picLocks noChangeAspect="1"/>
          </p:cNvPicPr>
          <p:nvPr/>
        </p:nvPicPr>
        <p:blipFill>
          <a:blip r:embed="rId4">
            <a:clrChange>
              <a:clrFrom>
                <a:srgbClr val="FFFFFF"/>
              </a:clrFrom>
              <a:clrTo>
                <a:srgbClr val="FFFFFF">
                  <a:alpha val="0"/>
                </a:srgbClr>
              </a:clrTo>
            </a:clrChange>
          </a:blip>
          <a:stretch>
            <a:fillRect/>
          </a:stretch>
        </p:blipFill>
        <p:spPr>
          <a:xfrm>
            <a:off x="8159444" y="-117655"/>
            <a:ext cx="1159883" cy="988800"/>
          </a:xfrm>
          <a:prstGeom prst="rect">
            <a:avLst/>
          </a:prstGeom>
        </p:spPr>
      </p:pic>
      <p:sp>
        <p:nvSpPr>
          <p:cNvPr id="3" name="日期占位符 2"/>
          <p:cNvSpPr>
            <a:spLocks noGrp="1"/>
          </p:cNvSpPr>
          <p:nvPr>
            <p:ph type="dt" sz="half" idx="10"/>
          </p:nvPr>
        </p:nvSpPr>
        <p:spPr/>
        <p:txBody>
          <a:bodyPr/>
          <a:lstStyle/>
          <a:p>
            <a:r>
              <a:rPr lang="en-US" altLang="zh-CN"/>
              <a:t>05/17/17</a:t>
            </a:r>
            <a:endParaRPr lang="zh-CN" altLang="en-US"/>
          </a:p>
        </p:txBody>
      </p:sp>
      <p:sp>
        <p:nvSpPr>
          <p:cNvPr id="8" name="灯片编号占位符 7"/>
          <p:cNvSpPr>
            <a:spLocks noGrp="1"/>
          </p:cNvSpPr>
          <p:nvPr>
            <p:ph type="sldNum" sz="quarter" idx="12"/>
          </p:nvPr>
        </p:nvSpPr>
        <p:spPr/>
        <p:txBody>
          <a:bodyPr/>
          <a:lstStyle/>
          <a:p>
            <a:fld id="{247E9148-878F-40B7-BFA1-E02FA96A1581}" type="slidenum">
              <a:rPr lang="zh-CN" altLang="en-US" smtClean="0"/>
              <a:t>14</a:t>
            </a:fld>
            <a:endParaRPr lang="zh-CN" altLang="en-US"/>
          </a:p>
        </p:txBody>
      </p:sp>
    </p:spTree>
    <p:extLst>
      <p:ext uri="{BB962C8B-B14F-4D97-AF65-F5344CB8AC3E}">
        <p14:creationId xmlns:p14="http://schemas.microsoft.com/office/powerpoint/2010/main" val="11759033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a:spLocks/>
          </p:cNvSpPr>
          <p:nvPr/>
        </p:nvSpPr>
        <p:spPr>
          <a:xfrm>
            <a:off x="628650" y="116682"/>
            <a:ext cx="7886700" cy="994172"/>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300" dirty="0"/>
              <a:t>1.</a:t>
            </a:r>
            <a:r>
              <a:rPr lang="zh-CN" altLang="en-US" sz="3300" dirty="0"/>
              <a:t> </a:t>
            </a:r>
            <a:r>
              <a:rPr lang="en-US" altLang="zh-CN" sz="3300" dirty="0"/>
              <a:t>Hypothesis</a:t>
            </a:r>
            <a:r>
              <a:rPr lang="zh-CN" altLang="en-US" sz="3300" dirty="0"/>
              <a:t> </a:t>
            </a:r>
            <a:r>
              <a:rPr lang="en-US" altLang="zh-CN" sz="3300" dirty="0"/>
              <a:t>test:</a:t>
            </a:r>
            <a:endParaRPr lang="zh-CN" altLang="en-US" sz="3300" dirty="0"/>
          </a:p>
        </p:txBody>
      </p:sp>
      <p:sp>
        <p:nvSpPr>
          <p:cNvPr id="5" name="TextBox 4"/>
          <p:cNvSpPr txBox="1"/>
          <p:nvPr/>
        </p:nvSpPr>
        <p:spPr>
          <a:xfrm>
            <a:off x="257174" y="1110854"/>
            <a:ext cx="8529638" cy="1107996"/>
          </a:xfrm>
          <a:prstGeom prst="rect">
            <a:avLst/>
          </a:prstGeom>
          <a:noFill/>
        </p:spPr>
        <p:txBody>
          <a:bodyPr wrap="square" rtlCol="0">
            <a:spAutoFit/>
          </a:bodyPr>
          <a:lstStyle/>
          <a:p>
            <a:pPr marL="342900" indent="-342900">
              <a:buFontTx/>
              <a:buChar char="-"/>
            </a:pPr>
            <a:r>
              <a:rPr lang="en-US" altLang="zh-CN" sz="2400" dirty="0" err="1"/>
              <a:t>Benckmark</a:t>
            </a:r>
            <a:r>
              <a:rPr lang="en-US" altLang="zh-CN" sz="2400" dirty="0"/>
              <a:t>:</a:t>
            </a:r>
            <a:r>
              <a:rPr lang="zh-CN" altLang="en-US" sz="2400" dirty="0"/>
              <a:t> </a:t>
            </a:r>
            <a:r>
              <a:rPr lang="en-US" altLang="zh-CN" sz="2400" dirty="0"/>
              <a:t>Kraken</a:t>
            </a:r>
            <a:r>
              <a:rPr lang="zh-CN" altLang="en-US" sz="2400" dirty="0"/>
              <a:t> </a:t>
            </a:r>
            <a:r>
              <a:rPr lang="en-US" altLang="zh-CN" sz="2400" dirty="0"/>
              <a:t>and</a:t>
            </a:r>
            <a:r>
              <a:rPr lang="zh-CN" altLang="en-US" sz="2400" dirty="0"/>
              <a:t> </a:t>
            </a:r>
            <a:r>
              <a:rPr lang="en-US" altLang="zh-CN" sz="2400" dirty="0"/>
              <a:t>CLARK</a:t>
            </a:r>
            <a:endParaRPr lang="en-US" sz="2400" dirty="0"/>
          </a:p>
          <a:p>
            <a:pPr marL="342900" indent="-342900">
              <a:buFontTx/>
              <a:buChar char="-"/>
            </a:pPr>
            <a:endParaRPr lang="en-US" sz="2400" dirty="0"/>
          </a:p>
          <a:p>
            <a:endParaRPr lang="en-US" dirty="0"/>
          </a:p>
        </p:txBody>
      </p:sp>
      <p:pic>
        <p:nvPicPr>
          <p:cNvPr id="6" name="Picture 5"/>
          <p:cNvPicPr>
            <a:picLocks noChangeAspect="1"/>
          </p:cNvPicPr>
          <p:nvPr/>
        </p:nvPicPr>
        <p:blipFill>
          <a:blip r:embed="rId3"/>
          <a:stretch>
            <a:fillRect/>
          </a:stretch>
        </p:blipFill>
        <p:spPr>
          <a:xfrm>
            <a:off x="345280" y="1912022"/>
            <a:ext cx="8353425" cy="3810000"/>
          </a:xfrm>
          <a:prstGeom prst="rect">
            <a:avLst/>
          </a:prstGeom>
          <a:effectLst>
            <a:softEdge rad="101600"/>
          </a:effectLst>
        </p:spPr>
      </p:pic>
      <p:sp>
        <p:nvSpPr>
          <p:cNvPr id="7" name="Rectangle 6"/>
          <p:cNvSpPr/>
          <p:nvPr/>
        </p:nvSpPr>
        <p:spPr>
          <a:xfrm>
            <a:off x="884489" y="2802823"/>
            <a:ext cx="7375021" cy="41019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884489" y="3352402"/>
            <a:ext cx="7375021" cy="24189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p:cNvGrpSpPr/>
          <p:nvPr/>
        </p:nvGrpSpPr>
        <p:grpSpPr>
          <a:xfrm>
            <a:off x="1730745" y="1604959"/>
            <a:ext cx="6967960" cy="553998"/>
            <a:chOff x="1747777" y="2409587"/>
            <a:chExt cx="6967960" cy="553998"/>
          </a:xfrm>
        </p:grpSpPr>
        <p:cxnSp>
          <p:nvCxnSpPr>
            <p:cNvPr id="10" name="Straight Arrow Connector 9"/>
            <p:cNvCxnSpPr/>
            <p:nvPr/>
          </p:nvCxnSpPr>
          <p:spPr>
            <a:xfrm>
              <a:off x="2245489" y="2778920"/>
              <a:ext cx="5474825"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747777" y="2594253"/>
              <a:ext cx="995423" cy="369332"/>
            </a:xfrm>
            <a:prstGeom prst="rect">
              <a:avLst/>
            </a:prstGeom>
            <a:noFill/>
          </p:spPr>
          <p:txBody>
            <a:bodyPr wrap="square" rtlCol="0">
              <a:spAutoFit/>
            </a:bodyPr>
            <a:lstStyle/>
            <a:p>
              <a:r>
                <a:rPr lang="en-US" altLang="zh-CN"/>
                <a:t>low</a:t>
              </a:r>
              <a:endParaRPr lang="en-US"/>
            </a:p>
          </p:txBody>
        </p:sp>
        <p:sp>
          <p:nvSpPr>
            <p:cNvPr id="12" name="TextBox 11"/>
            <p:cNvSpPr txBox="1"/>
            <p:nvPr/>
          </p:nvSpPr>
          <p:spPr>
            <a:xfrm>
              <a:off x="7720314" y="2594253"/>
              <a:ext cx="995423" cy="369332"/>
            </a:xfrm>
            <a:prstGeom prst="rect">
              <a:avLst/>
            </a:prstGeom>
            <a:noFill/>
          </p:spPr>
          <p:txBody>
            <a:bodyPr wrap="square" rtlCol="0">
              <a:spAutoFit/>
            </a:bodyPr>
            <a:lstStyle/>
            <a:p>
              <a:r>
                <a:rPr lang="en-US" altLang="zh-CN" dirty="0"/>
                <a:t>high</a:t>
              </a:r>
              <a:endParaRPr lang="en-US" dirty="0"/>
            </a:p>
          </p:txBody>
        </p:sp>
        <p:sp>
          <p:nvSpPr>
            <p:cNvPr id="13" name="Rectangle 12"/>
            <p:cNvSpPr/>
            <p:nvPr/>
          </p:nvSpPr>
          <p:spPr>
            <a:xfrm>
              <a:off x="3991744" y="2409587"/>
              <a:ext cx="1688411" cy="369332"/>
            </a:xfrm>
            <a:prstGeom prst="rect">
              <a:avLst/>
            </a:prstGeom>
          </p:spPr>
          <p:txBody>
            <a:bodyPr wrap="none">
              <a:spAutoFit/>
            </a:bodyPr>
            <a:lstStyle/>
            <a:p>
              <a:r>
                <a:rPr lang="en-US" dirty="0">
                  <a:solidFill>
                    <a:srgbClr val="000000"/>
                  </a:solidFill>
                  <a:latin typeface="Linux Libertine" charset="0"/>
                </a:rPr>
                <a:t>Taxonomic rank</a:t>
              </a:r>
              <a:endParaRPr lang="en-US" b="0" i="0" dirty="0">
                <a:solidFill>
                  <a:srgbClr val="000000"/>
                </a:solidFill>
                <a:effectLst/>
                <a:latin typeface="Linux Libertine" charset="0"/>
              </a:endParaRPr>
            </a:p>
          </p:txBody>
        </p:sp>
      </p:grpSp>
      <p:sp>
        <p:nvSpPr>
          <p:cNvPr id="2" name="TextBox 1"/>
          <p:cNvSpPr txBox="1"/>
          <p:nvPr/>
        </p:nvSpPr>
        <p:spPr>
          <a:xfrm>
            <a:off x="1344555" y="6029085"/>
            <a:ext cx="7242628" cy="369332"/>
          </a:xfrm>
          <a:prstGeom prst="rect">
            <a:avLst/>
          </a:prstGeom>
          <a:noFill/>
        </p:spPr>
        <p:txBody>
          <a:bodyPr wrap="square" rtlCol="0">
            <a:spAutoFit/>
          </a:bodyPr>
          <a:lstStyle/>
          <a:p>
            <a:r>
              <a:rPr lang="en-US" altLang="zh-CN" dirty="0"/>
              <a:t>Mini-conclusion:</a:t>
            </a:r>
            <a:r>
              <a:rPr lang="zh-CN" altLang="en-US" dirty="0"/>
              <a:t> </a:t>
            </a:r>
            <a:r>
              <a:rPr lang="en-US" altLang="zh-CN" dirty="0" err="1"/>
              <a:t>eXpress</a:t>
            </a:r>
            <a:r>
              <a:rPr lang="zh-CN" altLang="en-US" dirty="0"/>
              <a:t> </a:t>
            </a:r>
            <a:r>
              <a:rPr lang="en-US" altLang="zh-CN" dirty="0"/>
              <a:t>outperforms</a:t>
            </a:r>
            <a:r>
              <a:rPr lang="zh-CN" altLang="en-US" dirty="0"/>
              <a:t> </a:t>
            </a:r>
            <a:r>
              <a:rPr lang="en-US" altLang="zh-CN" dirty="0"/>
              <a:t>Kraken,</a:t>
            </a:r>
            <a:r>
              <a:rPr lang="zh-CN" altLang="en-US" dirty="0"/>
              <a:t> </a:t>
            </a:r>
            <a:r>
              <a:rPr lang="en-US" altLang="zh-CN" dirty="0" err="1"/>
              <a:t>GASiC</a:t>
            </a:r>
            <a:r>
              <a:rPr lang="zh-CN" altLang="en-US" dirty="0"/>
              <a:t> </a:t>
            </a:r>
            <a:r>
              <a:rPr lang="en-US" altLang="zh-CN" dirty="0"/>
              <a:t>and</a:t>
            </a:r>
            <a:r>
              <a:rPr lang="zh-CN" altLang="en-US" dirty="0"/>
              <a:t> </a:t>
            </a:r>
            <a:r>
              <a:rPr lang="en-US" altLang="zh-CN" dirty="0"/>
              <a:t>CLARK.</a:t>
            </a:r>
            <a:endParaRPr lang="en-US" dirty="0"/>
          </a:p>
        </p:txBody>
      </p:sp>
      <p:pic>
        <p:nvPicPr>
          <p:cNvPr id="14" name="Picture 13"/>
          <p:cNvPicPr>
            <a:picLocks noChangeAspect="1"/>
          </p:cNvPicPr>
          <p:nvPr/>
        </p:nvPicPr>
        <p:blipFill>
          <a:blip r:embed="rId4">
            <a:clrChange>
              <a:clrFrom>
                <a:srgbClr val="FFFFFF"/>
              </a:clrFrom>
              <a:clrTo>
                <a:srgbClr val="FFFFFF">
                  <a:alpha val="0"/>
                </a:srgbClr>
              </a:clrTo>
            </a:clrChange>
          </a:blip>
          <a:stretch>
            <a:fillRect/>
          </a:stretch>
        </p:blipFill>
        <p:spPr>
          <a:xfrm>
            <a:off x="8159444" y="-117655"/>
            <a:ext cx="1159883" cy="988800"/>
          </a:xfrm>
          <a:prstGeom prst="rect">
            <a:avLst/>
          </a:prstGeom>
        </p:spPr>
      </p:pic>
      <p:sp>
        <p:nvSpPr>
          <p:cNvPr id="3" name="日期占位符 2"/>
          <p:cNvSpPr>
            <a:spLocks noGrp="1"/>
          </p:cNvSpPr>
          <p:nvPr>
            <p:ph type="dt" sz="half" idx="10"/>
          </p:nvPr>
        </p:nvSpPr>
        <p:spPr/>
        <p:txBody>
          <a:bodyPr/>
          <a:lstStyle/>
          <a:p>
            <a:r>
              <a:rPr lang="en-US" altLang="zh-CN"/>
              <a:t>05/17/17</a:t>
            </a:r>
            <a:endParaRPr lang="zh-CN" altLang="en-US"/>
          </a:p>
        </p:txBody>
      </p:sp>
      <p:sp>
        <p:nvSpPr>
          <p:cNvPr id="15" name="灯片编号占位符 14"/>
          <p:cNvSpPr>
            <a:spLocks noGrp="1"/>
          </p:cNvSpPr>
          <p:nvPr>
            <p:ph type="sldNum" sz="quarter" idx="12"/>
          </p:nvPr>
        </p:nvSpPr>
        <p:spPr/>
        <p:txBody>
          <a:bodyPr/>
          <a:lstStyle/>
          <a:p>
            <a:fld id="{247E9148-878F-40B7-BFA1-E02FA96A1581}" type="slidenum">
              <a:rPr lang="zh-CN" altLang="en-US" smtClean="0"/>
              <a:t>15</a:t>
            </a:fld>
            <a:endParaRPr lang="zh-CN" altLang="en-US"/>
          </a:p>
        </p:txBody>
      </p:sp>
    </p:spTree>
    <p:extLst>
      <p:ext uri="{BB962C8B-B14F-4D97-AF65-F5344CB8AC3E}">
        <p14:creationId xmlns:p14="http://schemas.microsoft.com/office/powerpoint/2010/main" val="20585240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2.</a:t>
            </a:r>
            <a:r>
              <a:rPr lang="zh-CN" altLang="en-US" dirty="0"/>
              <a:t> </a:t>
            </a:r>
            <a:r>
              <a:rPr lang="en-US" altLang="zh-CN" dirty="0"/>
              <a:t>Performance</a:t>
            </a:r>
            <a:r>
              <a:rPr lang="zh-CN" altLang="en-US" dirty="0"/>
              <a:t> </a:t>
            </a:r>
            <a:r>
              <a:rPr lang="en-US" altLang="zh-CN" dirty="0"/>
              <a:t>evaluation</a:t>
            </a:r>
            <a:endParaRPr lang="en-US" dirty="0"/>
          </a:p>
        </p:txBody>
      </p:sp>
      <p:sp>
        <p:nvSpPr>
          <p:cNvPr id="3" name="Content Placeholder 2"/>
          <p:cNvSpPr>
            <a:spLocks noGrp="1"/>
          </p:cNvSpPr>
          <p:nvPr>
            <p:ph idx="1"/>
          </p:nvPr>
        </p:nvSpPr>
        <p:spPr>
          <a:xfrm>
            <a:off x="164193" y="1840139"/>
            <a:ext cx="8979807" cy="4351338"/>
          </a:xfrm>
        </p:spPr>
        <p:txBody>
          <a:bodyPr/>
          <a:lstStyle/>
          <a:p>
            <a:r>
              <a:rPr lang="en-US" altLang="zh-CN" dirty="0"/>
              <a:t>Algorithms</a:t>
            </a:r>
            <a:r>
              <a:rPr lang="zh-CN" altLang="en-US" dirty="0"/>
              <a:t> </a:t>
            </a:r>
            <a:r>
              <a:rPr lang="en-US" altLang="zh-CN" dirty="0"/>
              <a:t>to</a:t>
            </a:r>
            <a:r>
              <a:rPr lang="zh-CN" altLang="en-US" dirty="0"/>
              <a:t> </a:t>
            </a:r>
            <a:r>
              <a:rPr lang="en-US" altLang="zh-CN" dirty="0"/>
              <a:t>be</a:t>
            </a:r>
            <a:r>
              <a:rPr lang="zh-CN" altLang="en-US" dirty="0"/>
              <a:t> </a:t>
            </a:r>
            <a:r>
              <a:rPr lang="en-US" altLang="zh-CN" dirty="0"/>
              <a:t>compared:</a:t>
            </a:r>
            <a:r>
              <a:rPr lang="zh-CN" altLang="en-US" dirty="0"/>
              <a:t> </a:t>
            </a:r>
            <a:r>
              <a:rPr lang="en-US" dirty="0" err="1"/>
              <a:t>kallist</a:t>
            </a:r>
            <a:r>
              <a:rPr lang="en-US" altLang="zh-CN" dirty="0" err="1"/>
              <a:t>o</a:t>
            </a:r>
            <a:r>
              <a:rPr lang="en-US" altLang="zh-CN" dirty="0"/>
              <a:t>,</a:t>
            </a:r>
            <a:r>
              <a:rPr lang="zh-CN" altLang="en-US" dirty="0"/>
              <a:t> </a:t>
            </a:r>
            <a:r>
              <a:rPr lang="en-US" dirty="0"/>
              <a:t>Kraken and CLARK</a:t>
            </a:r>
          </a:p>
          <a:p>
            <a:r>
              <a:rPr lang="en-US" altLang="zh-CN" dirty="0"/>
              <a:t>A</a:t>
            </a:r>
            <a:r>
              <a:rPr lang="en-US" dirty="0"/>
              <a:t> larger and more realistic reference database</a:t>
            </a:r>
            <a:r>
              <a:rPr lang="zh-CN" altLang="en-US" dirty="0"/>
              <a:t> </a:t>
            </a:r>
            <a:r>
              <a:rPr lang="en-US" dirty="0"/>
              <a:t>of 1,958 genomes</a:t>
            </a:r>
          </a:p>
          <a:p>
            <a:endParaRPr lang="en-US" dirty="0"/>
          </a:p>
        </p:txBody>
      </p:sp>
      <p:pic>
        <p:nvPicPr>
          <p:cNvPr id="5" name="Picture 4"/>
          <p:cNvPicPr>
            <a:picLocks noChangeAspect="1"/>
          </p:cNvPicPr>
          <p:nvPr/>
        </p:nvPicPr>
        <p:blipFill>
          <a:blip r:embed="rId3"/>
          <a:stretch>
            <a:fillRect/>
          </a:stretch>
        </p:blipFill>
        <p:spPr>
          <a:xfrm>
            <a:off x="395287" y="3048000"/>
            <a:ext cx="8353425" cy="3810000"/>
          </a:xfrm>
          <a:prstGeom prst="rect">
            <a:avLst/>
          </a:prstGeom>
          <a:effectLst>
            <a:softEdge rad="101600"/>
          </a:effectLst>
        </p:spPr>
      </p:pic>
      <p:sp>
        <p:nvSpPr>
          <p:cNvPr id="6" name="Rectangle 5"/>
          <p:cNvSpPr/>
          <p:nvPr/>
        </p:nvSpPr>
        <p:spPr>
          <a:xfrm>
            <a:off x="884488" y="4747900"/>
            <a:ext cx="7375021" cy="79655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4">
            <a:clrChange>
              <a:clrFrom>
                <a:srgbClr val="FFFFFF"/>
              </a:clrFrom>
              <a:clrTo>
                <a:srgbClr val="FFFFFF">
                  <a:alpha val="0"/>
                </a:srgbClr>
              </a:clrTo>
            </a:clrChange>
          </a:blip>
          <a:stretch>
            <a:fillRect/>
          </a:stretch>
        </p:blipFill>
        <p:spPr>
          <a:xfrm>
            <a:off x="8159444" y="-117655"/>
            <a:ext cx="1159883" cy="988800"/>
          </a:xfrm>
          <a:prstGeom prst="rect">
            <a:avLst/>
          </a:prstGeom>
        </p:spPr>
      </p:pic>
      <p:sp>
        <p:nvSpPr>
          <p:cNvPr id="4" name="日期占位符 3"/>
          <p:cNvSpPr>
            <a:spLocks noGrp="1"/>
          </p:cNvSpPr>
          <p:nvPr>
            <p:ph type="dt" sz="half" idx="10"/>
          </p:nvPr>
        </p:nvSpPr>
        <p:spPr/>
        <p:txBody>
          <a:bodyPr/>
          <a:lstStyle/>
          <a:p>
            <a:r>
              <a:rPr lang="en-US" altLang="zh-CN"/>
              <a:t>05/17/17</a:t>
            </a:r>
            <a:endParaRPr lang="zh-CN" altLang="en-US"/>
          </a:p>
        </p:txBody>
      </p:sp>
      <p:sp>
        <p:nvSpPr>
          <p:cNvPr id="8" name="灯片编号占位符 7"/>
          <p:cNvSpPr>
            <a:spLocks noGrp="1"/>
          </p:cNvSpPr>
          <p:nvPr>
            <p:ph type="sldNum" sz="quarter" idx="12"/>
          </p:nvPr>
        </p:nvSpPr>
        <p:spPr/>
        <p:txBody>
          <a:bodyPr/>
          <a:lstStyle/>
          <a:p>
            <a:fld id="{247E9148-878F-40B7-BFA1-E02FA96A1581}" type="slidenum">
              <a:rPr lang="zh-CN" altLang="en-US" smtClean="0"/>
              <a:t>16</a:t>
            </a:fld>
            <a:endParaRPr lang="zh-CN" altLang="en-US"/>
          </a:p>
        </p:txBody>
      </p:sp>
    </p:spTree>
    <p:extLst>
      <p:ext uri="{BB962C8B-B14F-4D97-AF65-F5344CB8AC3E}">
        <p14:creationId xmlns:p14="http://schemas.microsoft.com/office/powerpoint/2010/main" val="7264582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35518"/>
            <a:ext cx="7886700" cy="1325563"/>
          </a:xfrm>
        </p:spPr>
        <p:txBody>
          <a:bodyPr/>
          <a:lstStyle/>
          <a:p>
            <a:r>
              <a:rPr lang="en-US" altLang="zh-CN" dirty="0"/>
              <a:t>2.</a:t>
            </a:r>
            <a:r>
              <a:rPr lang="zh-CN" altLang="en-US" dirty="0"/>
              <a:t> </a:t>
            </a:r>
            <a:r>
              <a:rPr lang="en-US" altLang="zh-CN" dirty="0"/>
              <a:t>Performance</a:t>
            </a:r>
            <a:r>
              <a:rPr lang="zh-CN" altLang="en-US" dirty="0"/>
              <a:t> </a:t>
            </a:r>
            <a:r>
              <a:rPr lang="en-US" altLang="zh-CN" dirty="0"/>
              <a:t>evaluation</a:t>
            </a:r>
            <a:endParaRPr lang="en-US" dirty="0"/>
          </a:p>
        </p:txBody>
      </p:sp>
      <p:pic>
        <p:nvPicPr>
          <p:cNvPr id="7" name="Picture 6"/>
          <p:cNvPicPr>
            <a:picLocks noChangeAspect="1"/>
          </p:cNvPicPr>
          <p:nvPr/>
        </p:nvPicPr>
        <p:blipFill>
          <a:blip r:embed="rId3">
            <a:clrChange>
              <a:clrFrom>
                <a:srgbClr val="FFFFFF"/>
              </a:clrFrom>
              <a:clrTo>
                <a:srgbClr val="FFFFFF">
                  <a:alpha val="0"/>
                </a:srgbClr>
              </a:clrTo>
            </a:clrChange>
          </a:blip>
          <a:stretch>
            <a:fillRect/>
          </a:stretch>
        </p:blipFill>
        <p:spPr>
          <a:xfrm>
            <a:off x="866901" y="451263"/>
            <a:ext cx="7433952" cy="3716976"/>
          </a:xfrm>
          <a:prstGeom prst="rect">
            <a:avLst/>
          </a:prstGeom>
        </p:spPr>
      </p:pic>
      <p:pic>
        <p:nvPicPr>
          <p:cNvPr id="8" name="Picture 7"/>
          <p:cNvPicPr>
            <a:picLocks noChangeAspect="1"/>
          </p:cNvPicPr>
          <p:nvPr/>
        </p:nvPicPr>
        <p:blipFill>
          <a:blip r:embed="rId4">
            <a:clrChange>
              <a:clrFrom>
                <a:srgbClr val="FFFFFF"/>
              </a:clrFrom>
              <a:clrTo>
                <a:srgbClr val="FFFFFF">
                  <a:alpha val="0"/>
                </a:srgbClr>
              </a:clrTo>
            </a:clrChange>
          </a:blip>
          <a:stretch>
            <a:fillRect/>
          </a:stretch>
        </p:blipFill>
        <p:spPr>
          <a:xfrm>
            <a:off x="855024" y="2600696"/>
            <a:ext cx="7445829" cy="3722915"/>
          </a:xfrm>
          <a:prstGeom prst="rect">
            <a:avLst/>
          </a:prstGeom>
        </p:spPr>
      </p:pic>
      <p:pic>
        <p:nvPicPr>
          <p:cNvPr id="9" name="Picture 8"/>
          <p:cNvPicPr>
            <a:picLocks noChangeAspect="1"/>
          </p:cNvPicPr>
          <p:nvPr/>
        </p:nvPicPr>
        <p:blipFill>
          <a:blip r:embed="rId5">
            <a:clrChange>
              <a:clrFrom>
                <a:srgbClr val="FFFFFF"/>
              </a:clrFrom>
              <a:clrTo>
                <a:srgbClr val="FFFFFF">
                  <a:alpha val="0"/>
                </a:srgbClr>
              </a:clrTo>
            </a:clrChange>
          </a:blip>
          <a:stretch>
            <a:fillRect/>
          </a:stretch>
        </p:blipFill>
        <p:spPr>
          <a:xfrm>
            <a:off x="783771" y="4775423"/>
            <a:ext cx="7588333" cy="3794167"/>
          </a:xfrm>
          <a:prstGeom prst="rect">
            <a:avLst/>
          </a:prstGeom>
        </p:spPr>
      </p:pic>
      <p:sp>
        <p:nvSpPr>
          <p:cNvPr id="10" name="Rectangle 9"/>
          <p:cNvSpPr/>
          <p:nvPr/>
        </p:nvSpPr>
        <p:spPr>
          <a:xfrm>
            <a:off x="4158848" y="1108971"/>
            <a:ext cx="838178" cy="369332"/>
          </a:xfrm>
          <a:prstGeom prst="rect">
            <a:avLst/>
          </a:prstGeom>
        </p:spPr>
        <p:txBody>
          <a:bodyPr wrap="none">
            <a:spAutoFit/>
          </a:bodyPr>
          <a:lstStyle/>
          <a:p>
            <a:r>
              <a:rPr lang="en-US" dirty="0" err="1"/>
              <a:t>kallisto</a:t>
            </a:r>
            <a:endParaRPr lang="en-US" dirty="0"/>
          </a:p>
        </p:txBody>
      </p:sp>
      <p:sp>
        <p:nvSpPr>
          <p:cNvPr id="11" name="Rectangle 10"/>
          <p:cNvSpPr/>
          <p:nvPr/>
        </p:nvSpPr>
        <p:spPr>
          <a:xfrm>
            <a:off x="4161182" y="3244334"/>
            <a:ext cx="821635" cy="369332"/>
          </a:xfrm>
          <a:prstGeom prst="rect">
            <a:avLst/>
          </a:prstGeom>
        </p:spPr>
        <p:txBody>
          <a:bodyPr wrap="none">
            <a:spAutoFit/>
          </a:bodyPr>
          <a:lstStyle/>
          <a:p>
            <a:r>
              <a:rPr lang="en-US" dirty="0"/>
              <a:t>Kraken</a:t>
            </a:r>
          </a:p>
        </p:txBody>
      </p:sp>
      <p:sp>
        <p:nvSpPr>
          <p:cNvPr id="12" name="Rectangle 11"/>
          <p:cNvSpPr/>
          <p:nvPr/>
        </p:nvSpPr>
        <p:spPr>
          <a:xfrm>
            <a:off x="4158848" y="5419061"/>
            <a:ext cx="784189" cy="369332"/>
          </a:xfrm>
          <a:prstGeom prst="rect">
            <a:avLst/>
          </a:prstGeom>
        </p:spPr>
        <p:txBody>
          <a:bodyPr wrap="none">
            <a:spAutoFit/>
          </a:bodyPr>
          <a:lstStyle/>
          <a:p>
            <a:r>
              <a:rPr lang="en-US" dirty="0"/>
              <a:t>CLARK</a:t>
            </a:r>
          </a:p>
        </p:txBody>
      </p:sp>
      <p:cxnSp>
        <p:nvCxnSpPr>
          <p:cNvPr id="14" name="Straight Arrow Connector 13"/>
          <p:cNvCxnSpPr/>
          <p:nvPr/>
        </p:nvCxnSpPr>
        <p:spPr>
          <a:xfrm flipH="1" flipV="1">
            <a:off x="1221181" y="986432"/>
            <a:ext cx="11874" cy="1787317"/>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1233055" y="2753097"/>
            <a:ext cx="6683333" cy="4130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7855528" y="2404417"/>
            <a:ext cx="961901" cy="369332"/>
          </a:xfrm>
          <a:prstGeom prst="rect">
            <a:avLst/>
          </a:prstGeom>
          <a:noFill/>
        </p:spPr>
        <p:txBody>
          <a:bodyPr wrap="square" rtlCol="0">
            <a:spAutoFit/>
          </a:bodyPr>
          <a:lstStyle/>
          <a:p>
            <a:r>
              <a:rPr lang="en-US" altLang="zh-CN" dirty="0" err="1"/>
              <a:t>Psylum</a:t>
            </a:r>
            <a:endParaRPr lang="en-US" dirty="0"/>
          </a:p>
        </p:txBody>
      </p:sp>
      <p:sp>
        <p:nvSpPr>
          <p:cNvPr id="19" name="TextBox 18"/>
          <p:cNvSpPr txBox="1"/>
          <p:nvPr/>
        </p:nvSpPr>
        <p:spPr>
          <a:xfrm>
            <a:off x="302820" y="1487394"/>
            <a:ext cx="961901" cy="369332"/>
          </a:xfrm>
          <a:prstGeom prst="rect">
            <a:avLst/>
          </a:prstGeom>
          <a:noFill/>
        </p:spPr>
        <p:txBody>
          <a:bodyPr wrap="square" rtlCol="0">
            <a:spAutoFit/>
          </a:bodyPr>
          <a:lstStyle/>
          <a:p>
            <a:r>
              <a:rPr lang="en-US" altLang="zh-CN" dirty="0"/>
              <a:t>Count</a:t>
            </a:r>
            <a:endParaRPr lang="en-US" dirty="0"/>
          </a:p>
        </p:txBody>
      </p:sp>
      <p:pic>
        <p:nvPicPr>
          <p:cNvPr id="20" name="Picture 19"/>
          <p:cNvPicPr>
            <a:picLocks noChangeAspect="1"/>
          </p:cNvPicPr>
          <p:nvPr/>
        </p:nvPicPr>
        <p:blipFill>
          <a:blip r:embed="rId6">
            <a:clrChange>
              <a:clrFrom>
                <a:srgbClr val="FFFFFF"/>
              </a:clrFrom>
              <a:clrTo>
                <a:srgbClr val="FFFFFF">
                  <a:alpha val="0"/>
                </a:srgbClr>
              </a:clrTo>
            </a:clrChange>
          </a:blip>
          <a:stretch>
            <a:fillRect/>
          </a:stretch>
        </p:blipFill>
        <p:spPr>
          <a:xfrm>
            <a:off x="8159444" y="-117655"/>
            <a:ext cx="1159883" cy="988800"/>
          </a:xfrm>
          <a:prstGeom prst="rect">
            <a:avLst/>
          </a:prstGeom>
        </p:spPr>
      </p:pic>
      <p:sp>
        <p:nvSpPr>
          <p:cNvPr id="3" name="日期占位符 2"/>
          <p:cNvSpPr>
            <a:spLocks noGrp="1"/>
          </p:cNvSpPr>
          <p:nvPr>
            <p:ph type="dt" sz="half" idx="10"/>
          </p:nvPr>
        </p:nvSpPr>
        <p:spPr/>
        <p:txBody>
          <a:bodyPr/>
          <a:lstStyle/>
          <a:p>
            <a:r>
              <a:rPr lang="en-US" altLang="zh-CN"/>
              <a:t>05/17/17</a:t>
            </a:r>
            <a:endParaRPr lang="zh-CN" altLang="en-US"/>
          </a:p>
        </p:txBody>
      </p:sp>
      <p:sp>
        <p:nvSpPr>
          <p:cNvPr id="4" name="灯片编号占位符 3"/>
          <p:cNvSpPr>
            <a:spLocks noGrp="1"/>
          </p:cNvSpPr>
          <p:nvPr>
            <p:ph type="sldNum" sz="quarter" idx="12"/>
          </p:nvPr>
        </p:nvSpPr>
        <p:spPr/>
        <p:txBody>
          <a:bodyPr/>
          <a:lstStyle/>
          <a:p>
            <a:fld id="{247E9148-878F-40B7-BFA1-E02FA96A1581}" type="slidenum">
              <a:rPr lang="zh-CN" altLang="en-US" smtClean="0"/>
              <a:t>17</a:t>
            </a:fld>
            <a:endParaRPr lang="zh-CN" altLang="en-US"/>
          </a:p>
        </p:txBody>
      </p:sp>
    </p:spTree>
    <p:extLst>
      <p:ext uri="{BB962C8B-B14F-4D97-AF65-F5344CB8AC3E}">
        <p14:creationId xmlns:p14="http://schemas.microsoft.com/office/powerpoint/2010/main" val="9002381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clrChange>
              <a:clrFrom>
                <a:srgbClr val="FFFFFF"/>
              </a:clrFrom>
              <a:clrTo>
                <a:srgbClr val="FFFFFF">
                  <a:alpha val="0"/>
                </a:srgbClr>
              </a:clrTo>
            </a:clrChange>
          </a:blip>
          <a:stretch>
            <a:fillRect/>
          </a:stretch>
        </p:blipFill>
        <p:spPr>
          <a:xfrm>
            <a:off x="1264721" y="5004668"/>
            <a:ext cx="6437668" cy="3218834"/>
          </a:xfrm>
          <a:prstGeom prst="rect">
            <a:avLst/>
          </a:prstGeom>
        </p:spPr>
      </p:pic>
      <p:pic>
        <p:nvPicPr>
          <p:cNvPr id="5" name="Picture 4"/>
          <p:cNvPicPr>
            <a:picLocks noChangeAspect="1"/>
          </p:cNvPicPr>
          <p:nvPr/>
        </p:nvPicPr>
        <p:blipFill>
          <a:blip r:embed="rId4">
            <a:clrChange>
              <a:clrFrom>
                <a:srgbClr val="FFFFFF"/>
              </a:clrFrom>
              <a:clrTo>
                <a:srgbClr val="FFFFFF">
                  <a:alpha val="0"/>
                </a:srgbClr>
              </a:clrTo>
            </a:clrChange>
          </a:blip>
          <a:stretch>
            <a:fillRect/>
          </a:stretch>
        </p:blipFill>
        <p:spPr>
          <a:xfrm>
            <a:off x="1386280" y="2981502"/>
            <a:ext cx="6303804" cy="3151902"/>
          </a:xfrm>
          <a:prstGeom prst="rect">
            <a:avLst/>
          </a:prstGeom>
        </p:spPr>
      </p:pic>
      <p:pic>
        <p:nvPicPr>
          <p:cNvPr id="4" name="Picture 3"/>
          <p:cNvPicPr>
            <a:picLocks noChangeAspect="1"/>
          </p:cNvPicPr>
          <p:nvPr/>
        </p:nvPicPr>
        <p:blipFill>
          <a:blip r:embed="rId5">
            <a:clrChange>
              <a:clrFrom>
                <a:srgbClr val="FFFFFF"/>
              </a:clrFrom>
              <a:clrTo>
                <a:srgbClr val="FFFFFF">
                  <a:alpha val="0"/>
                </a:srgbClr>
              </a:clrTo>
            </a:clrChange>
          </a:blip>
          <a:stretch>
            <a:fillRect/>
          </a:stretch>
        </p:blipFill>
        <p:spPr>
          <a:xfrm>
            <a:off x="1476002" y="797105"/>
            <a:ext cx="6149880" cy="3074940"/>
          </a:xfrm>
          <a:prstGeom prst="rect">
            <a:avLst/>
          </a:prstGeom>
        </p:spPr>
      </p:pic>
      <p:sp>
        <p:nvSpPr>
          <p:cNvPr id="2" name="Title 1"/>
          <p:cNvSpPr>
            <a:spLocks noGrp="1"/>
          </p:cNvSpPr>
          <p:nvPr>
            <p:ph type="title"/>
          </p:nvPr>
        </p:nvSpPr>
        <p:spPr>
          <a:xfrm>
            <a:off x="0" y="-335518"/>
            <a:ext cx="7886700" cy="1325563"/>
          </a:xfrm>
        </p:spPr>
        <p:txBody>
          <a:bodyPr/>
          <a:lstStyle/>
          <a:p>
            <a:r>
              <a:rPr lang="en-US" altLang="zh-CN" dirty="0"/>
              <a:t>2.</a:t>
            </a:r>
            <a:r>
              <a:rPr lang="zh-CN" altLang="en-US" dirty="0"/>
              <a:t> </a:t>
            </a:r>
            <a:r>
              <a:rPr lang="en-US" altLang="zh-CN" dirty="0"/>
              <a:t>Performance</a:t>
            </a:r>
            <a:r>
              <a:rPr lang="zh-CN" altLang="en-US" dirty="0"/>
              <a:t> </a:t>
            </a:r>
            <a:r>
              <a:rPr lang="en-US" altLang="zh-CN" dirty="0"/>
              <a:t>evaluation</a:t>
            </a:r>
            <a:endParaRPr lang="en-US" dirty="0"/>
          </a:p>
        </p:txBody>
      </p:sp>
      <p:sp>
        <p:nvSpPr>
          <p:cNvPr id="10" name="Rectangle 9"/>
          <p:cNvSpPr/>
          <p:nvPr/>
        </p:nvSpPr>
        <p:spPr>
          <a:xfrm>
            <a:off x="4158848" y="1108971"/>
            <a:ext cx="838178" cy="369332"/>
          </a:xfrm>
          <a:prstGeom prst="rect">
            <a:avLst/>
          </a:prstGeom>
        </p:spPr>
        <p:txBody>
          <a:bodyPr wrap="none">
            <a:spAutoFit/>
          </a:bodyPr>
          <a:lstStyle/>
          <a:p>
            <a:r>
              <a:rPr lang="en-US" dirty="0" err="1"/>
              <a:t>kallisto</a:t>
            </a:r>
            <a:endParaRPr lang="en-US" dirty="0"/>
          </a:p>
        </p:txBody>
      </p:sp>
      <p:sp>
        <p:nvSpPr>
          <p:cNvPr id="11" name="Rectangle 10"/>
          <p:cNvSpPr/>
          <p:nvPr/>
        </p:nvSpPr>
        <p:spPr>
          <a:xfrm>
            <a:off x="4175391" y="3687379"/>
            <a:ext cx="821635" cy="369332"/>
          </a:xfrm>
          <a:prstGeom prst="rect">
            <a:avLst/>
          </a:prstGeom>
        </p:spPr>
        <p:txBody>
          <a:bodyPr wrap="none">
            <a:spAutoFit/>
          </a:bodyPr>
          <a:lstStyle/>
          <a:p>
            <a:r>
              <a:rPr lang="en-US" dirty="0"/>
              <a:t>Kraken</a:t>
            </a:r>
          </a:p>
        </p:txBody>
      </p:sp>
      <p:sp>
        <p:nvSpPr>
          <p:cNvPr id="12" name="Rectangle 11"/>
          <p:cNvSpPr/>
          <p:nvPr/>
        </p:nvSpPr>
        <p:spPr>
          <a:xfrm>
            <a:off x="4158848" y="5419061"/>
            <a:ext cx="784189" cy="369332"/>
          </a:xfrm>
          <a:prstGeom prst="rect">
            <a:avLst/>
          </a:prstGeom>
        </p:spPr>
        <p:txBody>
          <a:bodyPr wrap="none">
            <a:spAutoFit/>
          </a:bodyPr>
          <a:lstStyle/>
          <a:p>
            <a:r>
              <a:rPr lang="en-US" dirty="0"/>
              <a:t>CLARK</a:t>
            </a:r>
          </a:p>
        </p:txBody>
      </p:sp>
      <p:cxnSp>
        <p:nvCxnSpPr>
          <p:cNvPr id="14" name="Straight Arrow Connector 13"/>
          <p:cNvCxnSpPr/>
          <p:nvPr/>
        </p:nvCxnSpPr>
        <p:spPr>
          <a:xfrm flipH="1" flipV="1">
            <a:off x="1221181" y="986432"/>
            <a:ext cx="11874" cy="1787317"/>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1233055" y="2753097"/>
            <a:ext cx="6683333" cy="4130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7855528" y="2404417"/>
            <a:ext cx="961901" cy="369332"/>
          </a:xfrm>
          <a:prstGeom prst="rect">
            <a:avLst/>
          </a:prstGeom>
          <a:noFill/>
        </p:spPr>
        <p:txBody>
          <a:bodyPr wrap="square" rtlCol="0">
            <a:spAutoFit/>
          </a:bodyPr>
          <a:lstStyle/>
          <a:p>
            <a:r>
              <a:rPr lang="en-US" altLang="zh-CN" dirty="0"/>
              <a:t>Genus</a:t>
            </a:r>
            <a:endParaRPr lang="en-US" dirty="0"/>
          </a:p>
        </p:txBody>
      </p:sp>
      <p:sp>
        <p:nvSpPr>
          <p:cNvPr id="19" name="TextBox 18"/>
          <p:cNvSpPr txBox="1"/>
          <p:nvPr/>
        </p:nvSpPr>
        <p:spPr>
          <a:xfrm>
            <a:off x="302820" y="1487394"/>
            <a:ext cx="961901" cy="369332"/>
          </a:xfrm>
          <a:prstGeom prst="rect">
            <a:avLst/>
          </a:prstGeom>
          <a:noFill/>
        </p:spPr>
        <p:txBody>
          <a:bodyPr wrap="square" rtlCol="0">
            <a:spAutoFit/>
          </a:bodyPr>
          <a:lstStyle/>
          <a:p>
            <a:r>
              <a:rPr lang="en-US" altLang="zh-CN" dirty="0"/>
              <a:t>Count</a:t>
            </a:r>
            <a:endParaRPr lang="en-US" dirty="0"/>
          </a:p>
        </p:txBody>
      </p:sp>
      <p:pic>
        <p:nvPicPr>
          <p:cNvPr id="20" name="Picture 19"/>
          <p:cNvPicPr>
            <a:picLocks noChangeAspect="1"/>
          </p:cNvPicPr>
          <p:nvPr/>
        </p:nvPicPr>
        <p:blipFill>
          <a:blip r:embed="rId6">
            <a:clrChange>
              <a:clrFrom>
                <a:srgbClr val="FFFFFF"/>
              </a:clrFrom>
              <a:clrTo>
                <a:srgbClr val="FFFFFF">
                  <a:alpha val="0"/>
                </a:srgbClr>
              </a:clrTo>
            </a:clrChange>
          </a:blip>
          <a:stretch>
            <a:fillRect/>
          </a:stretch>
        </p:blipFill>
        <p:spPr>
          <a:xfrm>
            <a:off x="8159444" y="-117655"/>
            <a:ext cx="1159883" cy="988800"/>
          </a:xfrm>
          <a:prstGeom prst="rect">
            <a:avLst/>
          </a:prstGeom>
        </p:spPr>
      </p:pic>
      <p:sp>
        <p:nvSpPr>
          <p:cNvPr id="3" name="日期占位符 2"/>
          <p:cNvSpPr>
            <a:spLocks noGrp="1"/>
          </p:cNvSpPr>
          <p:nvPr>
            <p:ph type="dt" sz="half" idx="10"/>
          </p:nvPr>
        </p:nvSpPr>
        <p:spPr/>
        <p:txBody>
          <a:bodyPr/>
          <a:lstStyle/>
          <a:p>
            <a:r>
              <a:rPr lang="en-US" altLang="zh-CN"/>
              <a:t>05/17/17</a:t>
            </a:r>
            <a:endParaRPr lang="zh-CN" altLang="en-US"/>
          </a:p>
        </p:txBody>
      </p:sp>
      <p:sp>
        <p:nvSpPr>
          <p:cNvPr id="7" name="灯片编号占位符 6"/>
          <p:cNvSpPr>
            <a:spLocks noGrp="1"/>
          </p:cNvSpPr>
          <p:nvPr>
            <p:ph type="sldNum" sz="quarter" idx="12"/>
          </p:nvPr>
        </p:nvSpPr>
        <p:spPr/>
        <p:txBody>
          <a:bodyPr/>
          <a:lstStyle/>
          <a:p>
            <a:fld id="{247E9148-878F-40B7-BFA1-E02FA96A1581}" type="slidenum">
              <a:rPr lang="zh-CN" altLang="en-US" smtClean="0"/>
              <a:t>18</a:t>
            </a:fld>
            <a:endParaRPr lang="zh-CN" altLang="en-US"/>
          </a:p>
        </p:txBody>
      </p:sp>
    </p:spTree>
    <p:extLst>
      <p:ext uri="{BB962C8B-B14F-4D97-AF65-F5344CB8AC3E}">
        <p14:creationId xmlns:p14="http://schemas.microsoft.com/office/powerpoint/2010/main" val="15905278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3">
            <a:clrChange>
              <a:clrFrom>
                <a:srgbClr val="FFFFFF"/>
              </a:clrFrom>
              <a:clrTo>
                <a:srgbClr val="FFFFFF">
                  <a:alpha val="0"/>
                </a:srgbClr>
              </a:clrTo>
            </a:clrChange>
          </a:blip>
          <a:srcRect b="45966"/>
          <a:stretch/>
        </p:blipFill>
        <p:spPr>
          <a:xfrm>
            <a:off x="985817" y="4773775"/>
            <a:ext cx="7063440" cy="1908311"/>
          </a:xfrm>
          <a:prstGeom prst="rect">
            <a:avLst/>
          </a:prstGeom>
        </p:spPr>
      </p:pic>
      <p:pic>
        <p:nvPicPr>
          <p:cNvPr id="7" name="Picture 6"/>
          <p:cNvPicPr>
            <a:picLocks noChangeAspect="1"/>
          </p:cNvPicPr>
          <p:nvPr/>
        </p:nvPicPr>
        <p:blipFill rotWithShape="1">
          <a:blip r:embed="rId4">
            <a:clrChange>
              <a:clrFrom>
                <a:srgbClr val="FFFFFF"/>
              </a:clrFrom>
              <a:clrTo>
                <a:srgbClr val="FFFFFF">
                  <a:alpha val="0"/>
                </a:srgbClr>
              </a:clrTo>
            </a:clrChange>
          </a:blip>
          <a:srcRect b="45169"/>
          <a:stretch/>
        </p:blipFill>
        <p:spPr>
          <a:xfrm>
            <a:off x="1201811" y="2829459"/>
            <a:ext cx="6745820" cy="1849419"/>
          </a:xfrm>
          <a:prstGeom prst="rect">
            <a:avLst/>
          </a:prstGeom>
        </p:spPr>
      </p:pic>
      <p:pic>
        <p:nvPicPr>
          <p:cNvPr id="3" name="Picture 2"/>
          <p:cNvPicPr>
            <a:picLocks noChangeAspect="1"/>
          </p:cNvPicPr>
          <p:nvPr/>
        </p:nvPicPr>
        <p:blipFill rotWithShape="1">
          <a:blip r:embed="rId5">
            <a:clrChange>
              <a:clrFrom>
                <a:srgbClr val="FFFFFF"/>
              </a:clrFrom>
              <a:clrTo>
                <a:srgbClr val="FFFFFF">
                  <a:alpha val="0"/>
                </a:srgbClr>
              </a:clrTo>
            </a:clrChange>
          </a:blip>
          <a:srcRect t="-1" b="45098"/>
          <a:stretch/>
        </p:blipFill>
        <p:spPr>
          <a:xfrm>
            <a:off x="1221181" y="913491"/>
            <a:ext cx="6621166" cy="1804548"/>
          </a:xfrm>
          <a:prstGeom prst="rect">
            <a:avLst/>
          </a:prstGeom>
        </p:spPr>
      </p:pic>
      <p:sp>
        <p:nvSpPr>
          <p:cNvPr id="2" name="Title 1"/>
          <p:cNvSpPr>
            <a:spLocks noGrp="1"/>
          </p:cNvSpPr>
          <p:nvPr>
            <p:ph type="title"/>
          </p:nvPr>
        </p:nvSpPr>
        <p:spPr>
          <a:xfrm>
            <a:off x="0" y="-335518"/>
            <a:ext cx="7886700" cy="1325563"/>
          </a:xfrm>
        </p:spPr>
        <p:txBody>
          <a:bodyPr/>
          <a:lstStyle/>
          <a:p>
            <a:r>
              <a:rPr lang="en-US" altLang="zh-CN" dirty="0"/>
              <a:t>2.</a:t>
            </a:r>
            <a:r>
              <a:rPr lang="zh-CN" altLang="en-US" dirty="0"/>
              <a:t> </a:t>
            </a:r>
            <a:r>
              <a:rPr lang="en-US" altLang="zh-CN" dirty="0"/>
              <a:t>Performance</a:t>
            </a:r>
            <a:r>
              <a:rPr lang="zh-CN" altLang="en-US" dirty="0"/>
              <a:t> </a:t>
            </a:r>
            <a:r>
              <a:rPr lang="en-US" altLang="zh-CN" dirty="0"/>
              <a:t>evaluation</a:t>
            </a:r>
            <a:endParaRPr lang="en-US" dirty="0"/>
          </a:p>
        </p:txBody>
      </p:sp>
      <p:sp>
        <p:nvSpPr>
          <p:cNvPr id="10" name="Rectangle 9"/>
          <p:cNvSpPr/>
          <p:nvPr/>
        </p:nvSpPr>
        <p:spPr>
          <a:xfrm>
            <a:off x="4217201" y="1311480"/>
            <a:ext cx="838178" cy="369332"/>
          </a:xfrm>
          <a:prstGeom prst="rect">
            <a:avLst/>
          </a:prstGeom>
        </p:spPr>
        <p:txBody>
          <a:bodyPr wrap="none">
            <a:spAutoFit/>
          </a:bodyPr>
          <a:lstStyle/>
          <a:p>
            <a:r>
              <a:rPr lang="en-US" dirty="0" err="1"/>
              <a:t>kallisto</a:t>
            </a:r>
            <a:endParaRPr lang="en-US" dirty="0"/>
          </a:p>
        </p:txBody>
      </p:sp>
      <p:sp>
        <p:nvSpPr>
          <p:cNvPr id="11" name="Rectangle 10"/>
          <p:cNvSpPr/>
          <p:nvPr/>
        </p:nvSpPr>
        <p:spPr>
          <a:xfrm>
            <a:off x="4175391" y="3687379"/>
            <a:ext cx="821635" cy="369332"/>
          </a:xfrm>
          <a:prstGeom prst="rect">
            <a:avLst/>
          </a:prstGeom>
        </p:spPr>
        <p:txBody>
          <a:bodyPr wrap="none">
            <a:spAutoFit/>
          </a:bodyPr>
          <a:lstStyle/>
          <a:p>
            <a:r>
              <a:rPr lang="en-US" dirty="0"/>
              <a:t>Kraken</a:t>
            </a:r>
          </a:p>
        </p:txBody>
      </p:sp>
      <p:sp>
        <p:nvSpPr>
          <p:cNvPr id="12" name="Rectangle 11"/>
          <p:cNvSpPr/>
          <p:nvPr/>
        </p:nvSpPr>
        <p:spPr>
          <a:xfrm>
            <a:off x="4158848" y="5419061"/>
            <a:ext cx="784189" cy="369332"/>
          </a:xfrm>
          <a:prstGeom prst="rect">
            <a:avLst/>
          </a:prstGeom>
        </p:spPr>
        <p:txBody>
          <a:bodyPr wrap="none">
            <a:spAutoFit/>
          </a:bodyPr>
          <a:lstStyle/>
          <a:p>
            <a:r>
              <a:rPr lang="en-US" dirty="0"/>
              <a:t>CLARK</a:t>
            </a:r>
          </a:p>
        </p:txBody>
      </p:sp>
      <p:cxnSp>
        <p:nvCxnSpPr>
          <p:cNvPr id="14" name="Straight Arrow Connector 13"/>
          <p:cNvCxnSpPr/>
          <p:nvPr/>
        </p:nvCxnSpPr>
        <p:spPr>
          <a:xfrm flipH="1" flipV="1">
            <a:off x="1221181" y="986432"/>
            <a:ext cx="11874" cy="1787317"/>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1233055" y="2753097"/>
            <a:ext cx="6683333" cy="4130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7855528" y="2404417"/>
            <a:ext cx="961901" cy="369332"/>
          </a:xfrm>
          <a:prstGeom prst="rect">
            <a:avLst/>
          </a:prstGeom>
          <a:noFill/>
        </p:spPr>
        <p:txBody>
          <a:bodyPr wrap="square" rtlCol="0">
            <a:spAutoFit/>
          </a:bodyPr>
          <a:lstStyle/>
          <a:p>
            <a:r>
              <a:rPr lang="en-US" altLang="zh-CN" dirty="0"/>
              <a:t>Species</a:t>
            </a:r>
            <a:endParaRPr lang="en-US" dirty="0"/>
          </a:p>
        </p:txBody>
      </p:sp>
      <p:sp>
        <p:nvSpPr>
          <p:cNvPr id="19" name="TextBox 18"/>
          <p:cNvSpPr txBox="1"/>
          <p:nvPr/>
        </p:nvSpPr>
        <p:spPr>
          <a:xfrm>
            <a:off x="302820" y="1487394"/>
            <a:ext cx="961901" cy="369332"/>
          </a:xfrm>
          <a:prstGeom prst="rect">
            <a:avLst/>
          </a:prstGeom>
          <a:noFill/>
        </p:spPr>
        <p:txBody>
          <a:bodyPr wrap="square" rtlCol="0">
            <a:spAutoFit/>
          </a:bodyPr>
          <a:lstStyle/>
          <a:p>
            <a:r>
              <a:rPr lang="en-US" altLang="zh-CN" dirty="0"/>
              <a:t>Count</a:t>
            </a:r>
            <a:endParaRPr lang="en-US" dirty="0"/>
          </a:p>
        </p:txBody>
      </p:sp>
      <p:pic>
        <p:nvPicPr>
          <p:cNvPr id="17" name="Picture 16"/>
          <p:cNvPicPr>
            <a:picLocks noChangeAspect="1"/>
          </p:cNvPicPr>
          <p:nvPr/>
        </p:nvPicPr>
        <p:blipFill>
          <a:blip r:embed="rId6">
            <a:clrChange>
              <a:clrFrom>
                <a:srgbClr val="FFFFFF"/>
              </a:clrFrom>
              <a:clrTo>
                <a:srgbClr val="FFFFFF">
                  <a:alpha val="0"/>
                </a:srgbClr>
              </a:clrTo>
            </a:clrChange>
          </a:blip>
          <a:stretch>
            <a:fillRect/>
          </a:stretch>
        </p:blipFill>
        <p:spPr>
          <a:xfrm>
            <a:off x="8159444" y="-117655"/>
            <a:ext cx="1159883" cy="988800"/>
          </a:xfrm>
          <a:prstGeom prst="rect">
            <a:avLst/>
          </a:prstGeom>
        </p:spPr>
      </p:pic>
      <p:sp>
        <p:nvSpPr>
          <p:cNvPr id="4" name="日期占位符 3"/>
          <p:cNvSpPr>
            <a:spLocks noGrp="1"/>
          </p:cNvSpPr>
          <p:nvPr>
            <p:ph type="dt" sz="half" idx="10"/>
          </p:nvPr>
        </p:nvSpPr>
        <p:spPr/>
        <p:txBody>
          <a:bodyPr/>
          <a:lstStyle/>
          <a:p>
            <a:r>
              <a:rPr lang="en-US" altLang="zh-CN"/>
              <a:t>05/17/17</a:t>
            </a:r>
            <a:endParaRPr lang="zh-CN" altLang="en-US"/>
          </a:p>
        </p:txBody>
      </p:sp>
      <p:sp>
        <p:nvSpPr>
          <p:cNvPr id="5" name="灯片编号占位符 4"/>
          <p:cNvSpPr>
            <a:spLocks noGrp="1"/>
          </p:cNvSpPr>
          <p:nvPr>
            <p:ph type="sldNum" sz="quarter" idx="12"/>
          </p:nvPr>
        </p:nvSpPr>
        <p:spPr/>
        <p:txBody>
          <a:bodyPr/>
          <a:lstStyle/>
          <a:p>
            <a:fld id="{247E9148-878F-40B7-BFA1-E02FA96A1581}" type="slidenum">
              <a:rPr lang="zh-CN" altLang="en-US" smtClean="0"/>
              <a:t>19</a:t>
            </a:fld>
            <a:endParaRPr lang="zh-CN" altLang="en-US"/>
          </a:p>
        </p:txBody>
      </p:sp>
    </p:spTree>
    <p:extLst>
      <p:ext uri="{BB962C8B-B14F-4D97-AF65-F5344CB8AC3E}">
        <p14:creationId xmlns:p14="http://schemas.microsoft.com/office/powerpoint/2010/main" val="11039044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Outline</a:t>
            </a:r>
            <a:endParaRPr lang="zh-CN" altLang="en-US" dirty="0"/>
          </a:p>
        </p:txBody>
      </p:sp>
      <p:sp>
        <p:nvSpPr>
          <p:cNvPr id="3" name="Content Placeholder 2"/>
          <p:cNvSpPr>
            <a:spLocks noGrp="1"/>
          </p:cNvSpPr>
          <p:nvPr>
            <p:ph idx="1"/>
          </p:nvPr>
        </p:nvSpPr>
        <p:spPr/>
        <p:txBody>
          <a:bodyPr>
            <a:normAutofit/>
          </a:bodyPr>
          <a:lstStyle/>
          <a:p>
            <a:r>
              <a:rPr lang="en-US" altLang="zh-CN" sz="3600" dirty="0"/>
              <a:t>1. Intro </a:t>
            </a:r>
          </a:p>
          <a:p>
            <a:r>
              <a:rPr lang="en-US" altLang="zh-CN" sz="3600" dirty="0"/>
              <a:t>2. Methods and results</a:t>
            </a:r>
          </a:p>
          <a:p>
            <a:r>
              <a:rPr lang="en-US" altLang="zh-CN" sz="3600" dirty="0"/>
              <a:t>3. Conclusion and future work</a:t>
            </a:r>
            <a:endParaRPr lang="zh-CN" altLang="en-US" sz="3600" dirty="0"/>
          </a:p>
        </p:txBody>
      </p:sp>
      <p:pic>
        <p:nvPicPr>
          <p:cNvPr id="4" name="Picture 4"/>
          <p:cNvPicPr>
            <a:picLocks noChangeAspect="1"/>
          </p:cNvPicPr>
          <p:nvPr/>
        </p:nvPicPr>
        <p:blipFill>
          <a:blip r:embed="rId2">
            <a:clrChange>
              <a:clrFrom>
                <a:srgbClr val="FFFFFF"/>
              </a:clrFrom>
              <a:clrTo>
                <a:srgbClr val="FFFFFF">
                  <a:alpha val="0"/>
                </a:srgbClr>
              </a:clrTo>
            </a:clrChange>
          </a:blip>
          <a:stretch>
            <a:fillRect/>
          </a:stretch>
        </p:blipFill>
        <p:spPr>
          <a:xfrm>
            <a:off x="8159444" y="-117655"/>
            <a:ext cx="1159883" cy="988800"/>
          </a:xfrm>
          <a:prstGeom prst="rect">
            <a:avLst/>
          </a:prstGeom>
        </p:spPr>
      </p:pic>
      <p:sp>
        <p:nvSpPr>
          <p:cNvPr id="5" name="日期占位符 4"/>
          <p:cNvSpPr>
            <a:spLocks noGrp="1"/>
          </p:cNvSpPr>
          <p:nvPr>
            <p:ph type="dt" sz="half" idx="10"/>
          </p:nvPr>
        </p:nvSpPr>
        <p:spPr/>
        <p:txBody>
          <a:bodyPr/>
          <a:lstStyle/>
          <a:p>
            <a:r>
              <a:rPr lang="en-US" altLang="zh-CN"/>
              <a:t>05/17/17</a:t>
            </a:r>
            <a:endParaRPr lang="zh-CN" altLang="en-US"/>
          </a:p>
        </p:txBody>
      </p:sp>
      <p:sp>
        <p:nvSpPr>
          <p:cNvPr id="6" name="灯片编号占位符 5"/>
          <p:cNvSpPr>
            <a:spLocks noGrp="1"/>
          </p:cNvSpPr>
          <p:nvPr>
            <p:ph type="sldNum" sz="quarter" idx="12"/>
          </p:nvPr>
        </p:nvSpPr>
        <p:spPr/>
        <p:txBody>
          <a:bodyPr/>
          <a:lstStyle/>
          <a:p>
            <a:fld id="{247E9148-878F-40B7-BFA1-E02FA96A1581}" type="slidenum">
              <a:rPr lang="zh-CN" altLang="en-US" smtClean="0"/>
              <a:t>2</a:t>
            </a:fld>
            <a:endParaRPr lang="zh-CN" altLang="en-US"/>
          </a:p>
        </p:txBody>
      </p:sp>
    </p:spTree>
    <p:extLst>
      <p:ext uri="{BB962C8B-B14F-4D97-AF65-F5344CB8AC3E}">
        <p14:creationId xmlns:p14="http://schemas.microsoft.com/office/powerpoint/2010/main" val="24919689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clrChange>
              <a:clrFrom>
                <a:srgbClr val="FFFFFF"/>
              </a:clrFrom>
              <a:clrTo>
                <a:srgbClr val="FFFFFF">
                  <a:alpha val="0"/>
                </a:srgbClr>
              </a:clrTo>
            </a:clrChange>
          </a:blip>
          <a:srcRect b="45938"/>
          <a:stretch/>
        </p:blipFill>
        <p:spPr>
          <a:xfrm>
            <a:off x="1090900" y="3422282"/>
            <a:ext cx="7245578" cy="1958544"/>
          </a:xfrm>
          <a:prstGeom prst="rect">
            <a:avLst/>
          </a:prstGeom>
        </p:spPr>
      </p:pic>
      <p:pic>
        <p:nvPicPr>
          <p:cNvPr id="4" name="Picture 3"/>
          <p:cNvPicPr>
            <a:picLocks noChangeAspect="1"/>
          </p:cNvPicPr>
          <p:nvPr/>
        </p:nvPicPr>
        <p:blipFill rotWithShape="1">
          <a:blip r:embed="rId4">
            <a:clrChange>
              <a:clrFrom>
                <a:srgbClr val="FFFFFF"/>
              </a:clrFrom>
              <a:clrTo>
                <a:srgbClr val="FFFFFF">
                  <a:alpha val="0"/>
                </a:srgbClr>
              </a:clrTo>
            </a:clrChange>
          </a:blip>
          <a:srcRect b="46045"/>
          <a:stretch/>
        </p:blipFill>
        <p:spPr>
          <a:xfrm>
            <a:off x="1086592" y="776612"/>
            <a:ext cx="7249886" cy="1955834"/>
          </a:xfrm>
          <a:prstGeom prst="rect">
            <a:avLst/>
          </a:prstGeom>
        </p:spPr>
      </p:pic>
      <p:sp>
        <p:nvSpPr>
          <p:cNvPr id="2" name="Title 1"/>
          <p:cNvSpPr>
            <a:spLocks noGrp="1"/>
          </p:cNvSpPr>
          <p:nvPr>
            <p:ph type="title"/>
          </p:nvPr>
        </p:nvSpPr>
        <p:spPr>
          <a:xfrm>
            <a:off x="0" y="-335518"/>
            <a:ext cx="7886700" cy="1325563"/>
          </a:xfrm>
        </p:spPr>
        <p:txBody>
          <a:bodyPr/>
          <a:lstStyle/>
          <a:p>
            <a:r>
              <a:rPr lang="en-US" altLang="zh-CN" dirty="0"/>
              <a:t>2.</a:t>
            </a:r>
            <a:r>
              <a:rPr lang="zh-CN" altLang="en-US" dirty="0"/>
              <a:t> </a:t>
            </a:r>
            <a:r>
              <a:rPr lang="en-US" altLang="zh-CN" dirty="0"/>
              <a:t>Performance</a:t>
            </a:r>
            <a:r>
              <a:rPr lang="zh-CN" altLang="en-US" dirty="0"/>
              <a:t> </a:t>
            </a:r>
            <a:r>
              <a:rPr lang="en-US" altLang="zh-CN" dirty="0"/>
              <a:t>evaluation</a:t>
            </a:r>
            <a:endParaRPr lang="en-US" dirty="0"/>
          </a:p>
        </p:txBody>
      </p:sp>
      <p:sp>
        <p:nvSpPr>
          <p:cNvPr id="10" name="Rectangle 9"/>
          <p:cNvSpPr/>
          <p:nvPr/>
        </p:nvSpPr>
        <p:spPr>
          <a:xfrm>
            <a:off x="4158848" y="1108971"/>
            <a:ext cx="838178" cy="369332"/>
          </a:xfrm>
          <a:prstGeom prst="rect">
            <a:avLst/>
          </a:prstGeom>
        </p:spPr>
        <p:txBody>
          <a:bodyPr wrap="none">
            <a:spAutoFit/>
          </a:bodyPr>
          <a:lstStyle/>
          <a:p>
            <a:r>
              <a:rPr lang="en-US" dirty="0" err="1"/>
              <a:t>kallisto</a:t>
            </a:r>
            <a:endParaRPr lang="en-US" dirty="0"/>
          </a:p>
        </p:txBody>
      </p:sp>
      <p:sp>
        <p:nvSpPr>
          <p:cNvPr id="11" name="Rectangle 10"/>
          <p:cNvSpPr/>
          <p:nvPr/>
        </p:nvSpPr>
        <p:spPr>
          <a:xfrm>
            <a:off x="4300717" y="4032222"/>
            <a:ext cx="821635" cy="369332"/>
          </a:xfrm>
          <a:prstGeom prst="rect">
            <a:avLst/>
          </a:prstGeom>
        </p:spPr>
        <p:txBody>
          <a:bodyPr wrap="none">
            <a:spAutoFit/>
          </a:bodyPr>
          <a:lstStyle/>
          <a:p>
            <a:r>
              <a:rPr lang="en-US" dirty="0"/>
              <a:t>Kraken</a:t>
            </a:r>
          </a:p>
        </p:txBody>
      </p:sp>
      <p:cxnSp>
        <p:nvCxnSpPr>
          <p:cNvPr id="14" name="Straight Arrow Connector 13"/>
          <p:cNvCxnSpPr/>
          <p:nvPr/>
        </p:nvCxnSpPr>
        <p:spPr>
          <a:xfrm flipH="1" flipV="1">
            <a:off x="1221181" y="986432"/>
            <a:ext cx="11874" cy="1787317"/>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1233055" y="2753097"/>
            <a:ext cx="6683333" cy="4130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7855528" y="2404417"/>
            <a:ext cx="961901" cy="646331"/>
          </a:xfrm>
          <a:prstGeom prst="rect">
            <a:avLst/>
          </a:prstGeom>
          <a:noFill/>
        </p:spPr>
        <p:txBody>
          <a:bodyPr wrap="square" rtlCol="0">
            <a:spAutoFit/>
          </a:bodyPr>
          <a:lstStyle/>
          <a:p>
            <a:r>
              <a:rPr lang="en-US" altLang="zh-CN" dirty="0"/>
              <a:t>Exact</a:t>
            </a:r>
            <a:r>
              <a:rPr lang="zh-CN" altLang="en-US" dirty="0"/>
              <a:t> </a:t>
            </a:r>
            <a:r>
              <a:rPr lang="en-US" altLang="zh-CN" dirty="0"/>
              <a:t>genome</a:t>
            </a:r>
            <a:endParaRPr lang="en-US" dirty="0"/>
          </a:p>
        </p:txBody>
      </p:sp>
      <p:sp>
        <p:nvSpPr>
          <p:cNvPr id="19" name="TextBox 18"/>
          <p:cNvSpPr txBox="1"/>
          <p:nvPr/>
        </p:nvSpPr>
        <p:spPr>
          <a:xfrm>
            <a:off x="302820" y="1487394"/>
            <a:ext cx="961901" cy="369332"/>
          </a:xfrm>
          <a:prstGeom prst="rect">
            <a:avLst/>
          </a:prstGeom>
          <a:noFill/>
        </p:spPr>
        <p:txBody>
          <a:bodyPr wrap="square" rtlCol="0">
            <a:spAutoFit/>
          </a:bodyPr>
          <a:lstStyle/>
          <a:p>
            <a:r>
              <a:rPr lang="en-US" altLang="zh-CN" dirty="0"/>
              <a:t>Count</a:t>
            </a:r>
            <a:endParaRPr lang="en-US" dirty="0"/>
          </a:p>
        </p:txBody>
      </p:sp>
      <p:pic>
        <p:nvPicPr>
          <p:cNvPr id="12" name="Picture 11"/>
          <p:cNvPicPr>
            <a:picLocks noChangeAspect="1"/>
          </p:cNvPicPr>
          <p:nvPr/>
        </p:nvPicPr>
        <p:blipFill>
          <a:blip r:embed="rId5">
            <a:clrChange>
              <a:clrFrom>
                <a:srgbClr val="FFFFFF"/>
              </a:clrFrom>
              <a:clrTo>
                <a:srgbClr val="FFFFFF">
                  <a:alpha val="0"/>
                </a:srgbClr>
              </a:clrTo>
            </a:clrChange>
          </a:blip>
          <a:stretch>
            <a:fillRect/>
          </a:stretch>
        </p:blipFill>
        <p:spPr>
          <a:xfrm>
            <a:off x="8159444" y="-117655"/>
            <a:ext cx="1159883" cy="988800"/>
          </a:xfrm>
          <a:prstGeom prst="rect">
            <a:avLst/>
          </a:prstGeom>
        </p:spPr>
      </p:pic>
      <p:sp>
        <p:nvSpPr>
          <p:cNvPr id="3" name="日期占位符 2"/>
          <p:cNvSpPr>
            <a:spLocks noGrp="1"/>
          </p:cNvSpPr>
          <p:nvPr>
            <p:ph type="dt" sz="half" idx="10"/>
          </p:nvPr>
        </p:nvSpPr>
        <p:spPr/>
        <p:txBody>
          <a:bodyPr/>
          <a:lstStyle/>
          <a:p>
            <a:r>
              <a:rPr lang="en-US" altLang="zh-CN"/>
              <a:t>05/17/17</a:t>
            </a:r>
            <a:endParaRPr lang="zh-CN" altLang="en-US"/>
          </a:p>
        </p:txBody>
      </p:sp>
      <p:sp>
        <p:nvSpPr>
          <p:cNvPr id="6" name="灯片编号占位符 5"/>
          <p:cNvSpPr>
            <a:spLocks noGrp="1"/>
          </p:cNvSpPr>
          <p:nvPr>
            <p:ph type="sldNum" sz="quarter" idx="12"/>
          </p:nvPr>
        </p:nvSpPr>
        <p:spPr/>
        <p:txBody>
          <a:bodyPr/>
          <a:lstStyle/>
          <a:p>
            <a:fld id="{247E9148-878F-40B7-BFA1-E02FA96A1581}" type="slidenum">
              <a:rPr lang="zh-CN" altLang="en-US" smtClean="0"/>
              <a:t>20</a:t>
            </a:fld>
            <a:endParaRPr lang="zh-CN" altLang="en-US"/>
          </a:p>
        </p:txBody>
      </p:sp>
    </p:spTree>
    <p:extLst>
      <p:ext uri="{BB962C8B-B14F-4D97-AF65-F5344CB8AC3E}">
        <p14:creationId xmlns:p14="http://schemas.microsoft.com/office/powerpoint/2010/main" val="7341816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2.</a:t>
            </a:r>
            <a:r>
              <a:rPr lang="zh-CN" altLang="en-US" dirty="0"/>
              <a:t> </a:t>
            </a:r>
            <a:r>
              <a:rPr lang="en-US" altLang="zh-CN" dirty="0"/>
              <a:t>Performance</a:t>
            </a:r>
            <a:r>
              <a:rPr lang="zh-CN" altLang="en-US" dirty="0"/>
              <a:t> </a:t>
            </a:r>
            <a:r>
              <a:rPr lang="en-US" altLang="zh-CN" dirty="0"/>
              <a:t>evaluation</a:t>
            </a:r>
            <a:endParaRPr lang="en-US" dirty="0"/>
          </a:p>
        </p:txBody>
      </p:sp>
      <p:sp>
        <p:nvSpPr>
          <p:cNvPr id="3" name="Content Placeholder 2"/>
          <p:cNvSpPr>
            <a:spLocks noGrp="1"/>
          </p:cNvSpPr>
          <p:nvPr>
            <p:ph idx="1"/>
          </p:nvPr>
        </p:nvSpPr>
        <p:spPr>
          <a:xfrm>
            <a:off x="164193" y="1840139"/>
            <a:ext cx="8979807" cy="4351338"/>
          </a:xfrm>
        </p:spPr>
        <p:txBody>
          <a:bodyPr/>
          <a:lstStyle/>
          <a:p>
            <a:r>
              <a:rPr lang="en-US" altLang="zh-CN" dirty="0"/>
              <a:t>Algorithms</a:t>
            </a:r>
            <a:r>
              <a:rPr lang="zh-CN" altLang="en-US" dirty="0"/>
              <a:t> </a:t>
            </a:r>
            <a:r>
              <a:rPr lang="en-US" altLang="zh-CN" dirty="0"/>
              <a:t>to</a:t>
            </a:r>
            <a:r>
              <a:rPr lang="zh-CN" altLang="en-US" dirty="0"/>
              <a:t> </a:t>
            </a:r>
            <a:r>
              <a:rPr lang="en-US" altLang="zh-CN" dirty="0"/>
              <a:t>be</a:t>
            </a:r>
            <a:r>
              <a:rPr lang="zh-CN" altLang="en-US" dirty="0"/>
              <a:t> </a:t>
            </a:r>
            <a:r>
              <a:rPr lang="en-US" altLang="zh-CN" dirty="0"/>
              <a:t>compared:</a:t>
            </a:r>
            <a:r>
              <a:rPr lang="zh-CN" altLang="en-US" dirty="0"/>
              <a:t> </a:t>
            </a:r>
            <a:r>
              <a:rPr lang="en-US" dirty="0" err="1"/>
              <a:t>kallist</a:t>
            </a:r>
            <a:r>
              <a:rPr lang="en-US" altLang="zh-CN" dirty="0" err="1"/>
              <a:t>o</a:t>
            </a:r>
            <a:r>
              <a:rPr lang="en-US" altLang="zh-CN" dirty="0"/>
              <a:t>,</a:t>
            </a:r>
            <a:r>
              <a:rPr lang="zh-CN" altLang="en-US" dirty="0"/>
              <a:t> </a:t>
            </a:r>
            <a:r>
              <a:rPr lang="en-US" dirty="0"/>
              <a:t>Kraken and CLARK</a:t>
            </a:r>
          </a:p>
          <a:p>
            <a:r>
              <a:rPr lang="en-US" altLang="zh-CN" dirty="0"/>
              <a:t>A</a:t>
            </a:r>
            <a:r>
              <a:rPr lang="en-US" dirty="0"/>
              <a:t> larger and more realistic reference database</a:t>
            </a:r>
            <a:r>
              <a:rPr lang="zh-CN" altLang="en-US" dirty="0"/>
              <a:t> </a:t>
            </a:r>
            <a:r>
              <a:rPr lang="en-US" dirty="0"/>
              <a:t>of 1,958 genomes</a:t>
            </a:r>
          </a:p>
          <a:p>
            <a:endParaRPr lang="en-US" dirty="0"/>
          </a:p>
        </p:txBody>
      </p:sp>
      <p:pic>
        <p:nvPicPr>
          <p:cNvPr id="4" name="Picture 3"/>
          <p:cNvPicPr>
            <a:picLocks noChangeAspect="1"/>
          </p:cNvPicPr>
          <p:nvPr/>
        </p:nvPicPr>
        <p:blipFill>
          <a:blip r:embed="rId3"/>
          <a:stretch>
            <a:fillRect/>
          </a:stretch>
        </p:blipFill>
        <p:spPr>
          <a:xfrm>
            <a:off x="433387" y="3550615"/>
            <a:ext cx="8277225" cy="1809750"/>
          </a:xfrm>
          <a:prstGeom prst="rect">
            <a:avLst/>
          </a:prstGeom>
          <a:effectLst>
            <a:softEdge rad="203200"/>
          </a:effectLst>
        </p:spPr>
      </p:pic>
      <p:pic>
        <p:nvPicPr>
          <p:cNvPr id="5" name="Picture 4"/>
          <p:cNvPicPr>
            <a:picLocks noChangeAspect="1"/>
          </p:cNvPicPr>
          <p:nvPr/>
        </p:nvPicPr>
        <p:blipFill>
          <a:blip r:embed="rId4">
            <a:clrChange>
              <a:clrFrom>
                <a:srgbClr val="FFFFFF"/>
              </a:clrFrom>
              <a:clrTo>
                <a:srgbClr val="FFFFFF">
                  <a:alpha val="0"/>
                </a:srgbClr>
              </a:clrTo>
            </a:clrChange>
          </a:blip>
          <a:stretch>
            <a:fillRect/>
          </a:stretch>
        </p:blipFill>
        <p:spPr>
          <a:xfrm>
            <a:off x="8159444" y="-117655"/>
            <a:ext cx="1159883" cy="988800"/>
          </a:xfrm>
          <a:prstGeom prst="rect">
            <a:avLst/>
          </a:prstGeom>
        </p:spPr>
      </p:pic>
      <p:sp>
        <p:nvSpPr>
          <p:cNvPr id="6" name="日期占位符 5"/>
          <p:cNvSpPr>
            <a:spLocks noGrp="1"/>
          </p:cNvSpPr>
          <p:nvPr>
            <p:ph type="dt" sz="half" idx="10"/>
          </p:nvPr>
        </p:nvSpPr>
        <p:spPr/>
        <p:txBody>
          <a:bodyPr/>
          <a:lstStyle/>
          <a:p>
            <a:r>
              <a:rPr lang="en-US" altLang="zh-CN"/>
              <a:t>05/17/17</a:t>
            </a:r>
            <a:endParaRPr lang="zh-CN" altLang="en-US"/>
          </a:p>
        </p:txBody>
      </p:sp>
      <p:sp>
        <p:nvSpPr>
          <p:cNvPr id="7" name="灯片编号占位符 6"/>
          <p:cNvSpPr>
            <a:spLocks noGrp="1"/>
          </p:cNvSpPr>
          <p:nvPr>
            <p:ph type="sldNum" sz="quarter" idx="12"/>
          </p:nvPr>
        </p:nvSpPr>
        <p:spPr/>
        <p:txBody>
          <a:bodyPr/>
          <a:lstStyle/>
          <a:p>
            <a:fld id="{247E9148-878F-40B7-BFA1-E02FA96A1581}" type="slidenum">
              <a:rPr lang="zh-CN" altLang="en-US" smtClean="0"/>
              <a:t>21</a:t>
            </a:fld>
            <a:endParaRPr lang="zh-CN" altLang="en-US"/>
          </a:p>
        </p:txBody>
      </p:sp>
    </p:spTree>
    <p:extLst>
      <p:ext uri="{BB962C8B-B14F-4D97-AF65-F5344CB8AC3E}">
        <p14:creationId xmlns:p14="http://schemas.microsoft.com/office/powerpoint/2010/main" val="15829044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628650" y="365126"/>
            <a:ext cx="7886700" cy="1325563"/>
          </a:xfrm>
        </p:spPr>
        <p:txBody>
          <a:bodyPr/>
          <a:lstStyle/>
          <a:p>
            <a:r>
              <a:rPr lang="en-US" altLang="zh-CN" dirty="0"/>
              <a:t>2.</a:t>
            </a:r>
            <a:r>
              <a:rPr lang="zh-CN" altLang="en-US" dirty="0"/>
              <a:t> </a:t>
            </a:r>
            <a:r>
              <a:rPr lang="en-US" altLang="zh-CN" dirty="0"/>
              <a:t>Performance</a:t>
            </a:r>
            <a:r>
              <a:rPr lang="zh-CN" altLang="en-US" dirty="0"/>
              <a:t> </a:t>
            </a:r>
            <a:r>
              <a:rPr lang="en-US" altLang="zh-CN" dirty="0"/>
              <a:t>evaluation</a:t>
            </a:r>
            <a:endParaRPr lang="en-US" dirty="0"/>
          </a:p>
        </p:txBody>
      </p:sp>
      <mc:AlternateContent xmlns:mc="http://schemas.openxmlformats.org/markup-compatibility/2006">
        <mc:Choice xmlns:a14="http://schemas.microsoft.com/office/drawing/2010/main" Requires="a14">
          <p:sp>
            <p:nvSpPr>
              <p:cNvPr id="5" name="TextBox 4"/>
              <p:cNvSpPr txBox="1"/>
              <p:nvPr/>
            </p:nvSpPr>
            <p:spPr>
              <a:xfrm>
                <a:off x="761077" y="2478835"/>
                <a:ext cx="6954982" cy="57618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𝑠𝑒𝑛𝑠𝑖𝑡𝑖𝑣𝑖𝑡𝑦</m:t>
                      </m:r>
                      <m:r>
                        <a:rPr lang="en-US" altLang="zh-CN" b="0" i="1" smtClean="0">
                          <a:latin typeface="Cambria Math" panose="02040503050406030204" pitchFamily="18" charset="0"/>
                        </a:rPr>
                        <m:t>= </m:t>
                      </m:r>
                      <m:f>
                        <m:fPr>
                          <m:ctrlPr>
                            <a:rPr lang="en-US" altLang="zh-CN" i="1" smtClean="0">
                              <a:latin typeface="Cambria Math" panose="02040503050406030204" pitchFamily="18" charset="0"/>
                            </a:rPr>
                          </m:ctrlPr>
                        </m:fPr>
                        <m:num>
                          <m:r>
                            <a:rPr lang="en-US" altLang="zh-CN" i="1">
                              <a:latin typeface="Cambria Math" panose="02040503050406030204" pitchFamily="18" charset="0"/>
                            </a:rPr>
                            <m:t>(# </m:t>
                          </m:r>
                          <m:r>
                            <a:rPr lang="en-US" altLang="zh-CN" i="1">
                              <a:latin typeface="Cambria Math" panose="02040503050406030204" pitchFamily="18" charset="0"/>
                            </a:rPr>
                            <m:t>𝑜𝑓</m:t>
                          </m:r>
                          <m:r>
                            <a:rPr lang="en-US" altLang="zh-CN" i="1">
                              <a:latin typeface="Cambria Math" panose="02040503050406030204" pitchFamily="18" charset="0"/>
                            </a:rPr>
                            <m:t> </m:t>
                          </m:r>
                          <m:r>
                            <a:rPr lang="en-US" altLang="zh-CN" i="1">
                              <a:latin typeface="Cambria Math" panose="02040503050406030204" pitchFamily="18" charset="0"/>
                            </a:rPr>
                            <m:t>𝑐𝑜𝑢𝑛𝑡𝑠</m:t>
                          </m:r>
                          <m:r>
                            <a:rPr lang="en-US" altLang="zh-CN" i="1">
                              <a:latin typeface="Cambria Math" panose="02040503050406030204" pitchFamily="18" charset="0"/>
                            </a:rPr>
                            <m:t> </m:t>
                          </m:r>
                          <m:r>
                            <a:rPr lang="en-US" altLang="zh-CN" i="1">
                              <a:latin typeface="Cambria Math" panose="02040503050406030204" pitchFamily="18" charset="0"/>
                            </a:rPr>
                            <m:t>𝑐𝑜𝑟𝑟𝑒𝑐𝑡𝑙𝑦</m:t>
                          </m:r>
                          <m:r>
                            <a:rPr lang="en-US" altLang="zh-CN" i="1">
                              <a:latin typeface="Cambria Math" panose="02040503050406030204" pitchFamily="18" charset="0"/>
                            </a:rPr>
                            <m:t> </m:t>
                          </m:r>
                          <m:r>
                            <a:rPr lang="en-US" altLang="zh-CN" i="1">
                              <a:latin typeface="Cambria Math" panose="02040503050406030204" pitchFamily="18" charset="0"/>
                            </a:rPr>
                            <m:t>𝑎𝑠𝑠𝑖𝑔𝑛𝑒𝑑</m:t>
                          </m:r>
                          <m:r>
                            <a:rPr lang="en-US" altLang="zh-CN" i="1">
                              <a:latin typeface="Cambria Math" panose="02040503050406030204" pitchFamily="18" charset="0"/>
                            </a:rPr>
                            <m:t> </m:t>
                          </m:r>
                          <m:r>
                            <a:rPr lang="en-US" altLang="zh-CN" i="1">
                              <a:latin typeface="Cambria Math" panose="02040503050406030204" pitchFamily="18" charset="0"/>
                            </a:rPr>
                            <m:t>𝑎𝑡</m:t>
                          </m:r>
                          <m:r>
                            <a:rPr lang="en-US" altLang="zh-CN" i="1">
                              <a:latin typeface="Cambria Math" panose="02040503050406030204" pitchFamily="18" charset="0"/>
                            </a:rPr>
                            <m:t> </m:t>
                          </m:r>
                          <m:r>
                            <a:rPr lang="en-US" altLang="zh-CN" i="1">
                              <a:latin typeface="Cambria Math" panose="02040503050406030204" pitchFamily="18" charset="0"/>
                            </a:rPr>
                            <m:t>𝑟𝑎𝑛𝑘</m:t>
                          </m:r>
                          <m:r>
                            <a:rPr lang="en-US" altLang="zh-CN" i="1">
                              <a:latin typeface="Cambria Math" panose="02040503050406030204" pitchFamily="18" charset="0"/>
                            </a:rPr>
                            <m:t> </m:t>
                          </m:r>
                          <m:r>
                            <a:rPr lang="en-US" altLang="zh-CN" i="1">
                              <a:latin typeface="Cambria Math" panose="02040503050406030204" pitchFamily="18" charset="0"/>
                            </a:rPr>
                            <m:t>𝑅</m:t>
                          </m:r>
                        </m:num>
                        <m:den>
                          <m:r>
                            <a:rPr lang="en-US" altLang="zh-CN" i="1">
                              <a:latin typeface="Cambria Math" panose="02040503050406030204" pitchFamily="18" charset="0"/>
                            </a:rPr>
                            <m:t># </m:t>
                          </m:r>
                          <m:r>
                            <a:rPr lang="en-US" altLang="zh-CN" i="1">
                              <a:latin typeface="Cambria Math" panose="02040503050406030204" pitchFamily="18" charset="0"/>
                            </a:rPr>
                            <m:t>𝑜𝑓</m:t>
                          </m:r>
                          <m:r>
                            <a:rPr lang="en-US" altLang="zh-CN" i="1">
                              <a:latin typeface="Cambria Math" panose="02040503050406030204" pitchFamily="18" charset="0"/>
                            </a:rPr>
                            <m:t> </m:t>
                          </m:r>
                          <m:r>
                            <a:rPr lang="en-US" altLang="zh-CN" i="1">
                              <a:latin typeface="Cambria Math" panose="02040503050406030204" pitchFamily="18" charset="0"/>
                            </a:rPr>
                            <m:t>𝑐𝑜𝑢𝑛𝑡𝑠</m:t>
                          </m:r>
                          <m:r>
                            <a:rPr lang="en-US" altLang="zh-CN" i="1">
                              <a:latin typeface="Cambria Math" panose="02040503050406030204" pitchFamily="18" charset="0"/>
                            </a:rPr>
                            <m:t> </m:t>
                          </m:r>
                          <m:r>
                            <a:rPr lang="en-US" altLang="zh-CN" i="1">
                              <a:latin typeface="Cambria Math" panose="02040503050406030204" pitchFamily="18" charset="0"/>
                            </a:rPr>
                            <m:t>𝑎𝑠𝑠𝑖𝑔𝑛𝑒𝑑</m:t>
                          </m:r>
                          <m:r>
                            <a:rPr lang="en-US" altLang="zh-CN" i="1">
                              <a:latin typeface="Cambria Math" panose="02040503050406030204" pitchFamily="18" charset="0"/>
                            </a:rPr>
                            <m:t> </m:t>
                          </m:r>
                          <m:r>
                            <a:rPr lang="en-US" altLang="zh-CN" i="1">
                              <a:latin typeface="Cambria Math" panose="02040503050406030204" pitchFamily="18" charset="0"/>
                            </a:rPr>
                            <m:t>𝑎𝑡</m:t>
                          </m:r>
                          <m:r>
                            <a:rPr lang="en-US" altLang="zh-CN" i="1">
                              <a:latin typeface="Cambria Math" panose="02040503050406030204" pitchFamily="18" charset="0"/>
                            </a:rPr>
                            <m:t> </m:t>
                          </m:r>
                          <m:r>
                            <a:rPr lang="en-US" altLang="zh-CN" i="1">
                              <a:latin typeface="Cambria Math" panose="02040503050406030204" pitchFamily="18" charset="0"/>
                            </a:rPr>
                            <m:t>𝑟𝑎𝑛𝑘</m:t>
                          </m:r>
                          <m:r>
                            <a:rPr lang="en-US" altLang="zh-CN" i="1">
                              <a:latin typeface="Cambria Math" panose="02040503050406030204" pitchFamily="18" charset="0"/>
                            </a:rPr>
                            <m:t> </m:t>
                          </m:r>
                          <m:r>
                            <a:rPr lang="en-US" altLang="zh-CN" i="1">
                              <a:latin typeface="Cambria Math" panose="02040503050406030204" pitchFamily="18" charset="0"/>
                            </a:rPr>
                            <m:t>𝑅</m:t>
                          </m:r>
                        </m:den>
                      </m:f>
                    </m:oMath>
                  </m:oMathPara>
                </a14:m>
                <a:endParaRPr lang="zh-CN" altLang="en-US" dirty="0"/>
              </a:p>
            </p:txBody>
          </p:sp>
        </mc:Choice>
        <mc:Fallback>
          <p:sp>
            <p:nvSpPr>
              <p:cNvPr id="5" name="TextBox 4"/>
              <p:cNvSpPr txBox="1">
                <a:spLocks noRot="1" noChangeAspect="1" noMove="1" noResize="1" noEditPoints="1" noAdjustHandles="1" noChangeArrowheads="1" noChangeShapeType="1" noTextEdit="1"/>
              </p:cNvSpPr>
              <p:nvPr/>
            </p:nvSpPr>
            <p:spPr>
              <a:xfrm>
                <a:off x="761077" y="2478835"/>
                <a:ext cx="6954982" cy="576183"/>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TextBox 5"/>
              <p:cNvSpPr txBox="1"/>
              <p:nvPr/>
            </p:nvSpPr>
            <p:spPr>
              <a:xfrm>
                <a:off x="-706583" y="3902792"/>
                <a:ext cx="10557164" cy="83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𝑝𝑟𝑒𝑐𝑖𝑠𝑖𝑜𝑛</m:t>
                      </m:r>
                      <m:r>
                        <a:rPr lang="en-US" altLang="zh-CN" b="0" i="1" smtClean="0">
                          <a:latin typeface="Cambria Math" panose="02040503050406030204" pitchFamily="18" charset="0"/>
                        </a:rPr>
                        <m:t>= </m:t>
                      </m:r>
                      <m:f>
                        <m:fPr>
                          <m:ctrlPr>
                            <a:rPr lang="en-US" altLang="zh-CN" i="1" smtClean="0">
                              <a:latin typeface="Cambria Math" panose="02040503050406030204" pitchFamily="18" charset="0"/>
                            </a:rPr>
                          </m:ctrlPr>
                        </m:fPr>
                        <m:num>
                          <m:r>
                            <a:rPr lang="en-US" altLang="zh-CN" i="1">
                              <a:latin typeface="Cambria Math" panose="02040503050406030204" pitchFamily="18" charset="0"/>
                            </a:rPr>
                            <m:t># </m:t>
                          </m:r>
                          <m:r>
                            <a:rPr lang="en-US" altLang="zh-CN" i="1">
                              <a:latin typeface="Cambria Math" panose="02040503050406030204" pitchFamily="18" charset="0"/>
                            </a:rPr>
                            <m:t>𝑜𝑓</m:t>
                          </m:r>
                          <m:r>
                            <a:rPr lang="en-US" altLang="zh-CN" i="1">
                              <a:latin typeface="Cambria Math" panose="02040503050406030204" pitchFamily="18" charset="0"/>
                            </a:rPr>
                            <m:t> </m:t>
                          </m:r>
                          <m:r>
                            <a:rPr lang="en-US" altLang="zh-CN" i="1">
                              <a:latin typeface="Cambria Math" panose="02040503050406030204" pitchFamily="18" charset="0"/>
                            </a:rPr>
                            <m:t>𝑐𝑜𝑢𝑛𝑡𝑠</m:t>
                          </m:r>
                          <m:r>
                            <a:rPr lang="en-US" altLang="zh-CN" i="1">
                              <a:latin typeface="Cambria Math" panose="02040503050406030204" pitchFamily="18" charset="0"/>
                            </a:rPr>
                            <m:t> </m:t>
                          </m:r>
                          <m:r>
                            <a:rPr lang="en-US" altLang="zh-CN" i="1">
                              <a:latin typeface="Cambria Math" panose="02040503050406030204" pitchFamily="18" charset="0"/>
                            </a:rPr>
                            <m:t>𝑐𝑜𝑟𝑟𝑒𝑐𝑡𝑙𝑦</m:t>
                          </m:r>
                          <m:r>
                            <a:rPr lang="en-US" altLang="zh-CN" i="1">
                              <a:latin typeface="Cambria Math" panose="02040503050406030204" pitchFamily="18" charset="0"/>
                            </a:rPr>
                            <m:t> </m:t>
                          </m:r>
                          <m:r>
                            <a:rPr lang="en-US" altLang="zh-CN" i="1">
                              <a:latin typeface="Cambria Math" panose="02040503050406030204" pitchFamily="18" charset="0"/>
                            </a:rPr>
                            <m:t>𝑎𝑠𝑠𝑖𝑔𝑛𝑒𝑑</m:t>
                          </m:r>
                          <m:r>
                            <a:rPr lang="en-US" altLang="zh-CN" i="1">
                              <a:latin typeface="Cambria Math" panose="02040503050406030204" pitchFamily="18" charset="0"/>
                            </a:rPr>
                            <m:t> </m:t>
                          </m:r>
                          <m:r>
                            <a:rPr lang="en-US" altLang="zh-CN" i="1">
                              <a:latin typeface="Cambria Math" panose="02040503050406030204" pitchFamily="18" charset="0"/>
                            </a:rPr>
                            <m:t>𝑎𝑡</m:t>
                          </m:r>
                          <m:r>
                            <a:rPr lang="en-US" altLang="zh-CN" i="1">
                              <a:latin typeface="Cambria Math" panose="02040503050406030204" pitchFamily="18" charset="0"/>
                            </a:rPr>
                            <m:t> </m:t>
                          </m:r>
                          <m:r>
                            <a:rPr lang="en-US" altLang="zh-CN" i="1">
                              <a:latin typeface="Cambria Math" panose="02040503050406030204" pitchFamily="18" charset="0"/>
                            </a:rPr>
                            <m:t>𝑜𝑟</m:t>
                          </m:r>
                          <m:r>
                            <a:rPr lang="en-US" altLang="zh-CN" i="1">
                              <a:latin typeface="Cambria Math" panose="02040503050406030204" pitchFamily="18" charset="0"/>
                            </a:rPr>
                            <m:t> </m:t>
                          </m:r>
                          <m:r>
                            <a:rPr lang="en-US" altLang="zh-CN" i="1">
                              <a:latin typeface="Cambria Math" panose="02040503050406030204" pitchFamily="18" charset="0"/>
                            </a:rPr>
                            <m:t>𝑏𝑒𝑙𝑜𝑤</m:t>
                          </m:r>
                          <m:r>
                            <a:rPr lang="en-US" altLang="zh-CN" i="1">
                              <a:latin typeface="Cambria Math" panose="02040503050406030204" pitchFamily="18" charset="0"/>
                            </a:rPr>
                            <m:t> </m:t>
                          </m:r>
                          <m:r>
                            <a:rPr lang="en-US" altLang="zh-CN" i="1">
                              <a:latin typeface="Cambria Math" panose="02040503050406030204" pitchFamily="18" charset="0"/>
                            </a:rPr>
                            <m:t>𝑟𝑎𝑛𝑘</m:t>
                          </m:r>
                          <m:r>
                            <a:rPr lang="en-US" altLang="zh-CN" i="1">
                              <a:latin typeface="Cambria Math" panose="02040503050406030204" pitchFamily="18" charset="0"/>
                            </a:rPr>
                            <m:t> </m:t>
                          </m:r>
                          <m:r>
                            <a:rPr lang="en-US" altLang="zh-CN" i="1">
                              <a:latin typeface="Cambria Math" panose="02040503050406030204" pitchFamily="18" charset="0"/>
                            </a:rPr>
                            <m:t>𝑅</m:t>
                          </m:r>
                        </m:num>
                        <m:den>
                          <m:eqArr>
                            <m:eqArrPr>
                              <m:ctrlPr>
                                <a:rPr lang="en-US" altLang="zh-CN" i="1">
                                  <a:latin typeface="Cambria Math" panose="02040503050406030204" pitchFamily="18" charset="0"/>
                                </a:rPr>
                              </m:ctrlPr>
                            </m:eqArrPr>
                            <m:e>
                              <m:r>
                                <a:rPr lang="en-US" altLang="zh-CN" i="1">
                                  <a:latin typeface="Cambria Math" panose="02040503050406030204" pitchFamily="18" charset="0"/>
                                </a:rPr>
                                <m:t># </m:t>
                              </m:r>
                              <m:r>
                                <a:rPr lang="en-US" altLang="zh-CN" i="1">
                                  <a:latin typeface="Cambria Math" panose="02040503050406030204" pitchFamily="18" charset="0"/>
                                </a:rPr>
                                <m:t>𝑜𝑓</m:t>
                              </m:r>
                              <m:r>
                                <a:rPr lang="en-US" altLang="zh-CN" i="1">
                                  <a:latin typeface="Cambria Math" panose="02040503050406030204" pitchFamily="18" charset="0"/>
                                </a:rPr>
                                <m:t> </m:t>
                              </m:r>
                              <m:r>
                                <a:rPr lang="en-US" altLang="zh-CN" i="1">
                                  <a:latin typeface="Cambria Math" panose="02040503050406030204" pitchFamily="18" charset="0"/>
                                </a:rPr>
                                <m:t>𝑐𝑜𝑢𝑛𝑡𝑠</m:t>
                              </m:r>
                              <m:r>
                                <a:rPr lang="en-US" altLang="zh-CN" i="1">
                                  <a:latin typeface="Cambria Math" panose="02040503050406030204" pitchFamily="18" charset="0"/>
                                </a:rPr>
                                <m:t> </m:t>
                              </m:r>
                              <m:r>
                                <a:rPr lang="en-US" altLang="zh-CN" i="1">
                                  <a:latin typeface="Cambria Math" panose="02040503050406030204" pitchFamily="18" charset="0"/>
                                </a:rPr>
                                <m:t>𝑎𝑠𝑠𝑖𝑔𝑛𝑒𝑑</m:t>
                              </m:r>
                              <m:r>
                                <a:rPr lang="en-US" altLang="zh-CN" i="1">
                                  <a:latin typeface="Cambria Math" panose="02040503050406030204" pitchFamily="18" charset="0"/>
                                </a:rPr>
                                <m:t> </m:t>
                              </m:r>
                              <m:r>
                                <a:rPr lang="en-US" altLang="zh-CN" i="1">
                                  <a:latin typeface="Cambria Math" panose="02040503050406030204" pitchFamily="18" charset="0"/>
                                </a:rPr>
                                <m:t>𝑎𝑡</m:t>
                              </m:r>
                              <m:r>
                                <a:rPr lang="en-US" altLang="zh-CN" i="1">
                                  <a:latin typeface="Cambria Math" panose="02040503050406030204" pitchFamily="18" charset="0"/>
                                </a:rPr>
                                <m:t> </m:t>
                              </m:r>
                              <m:r>
                                <a:rPr lang="en-US" altLang="zh-CN" i="1">
                                  <a:latin typeface="Cambria Math" panose="02040503050406030204" pitchFamily="18" charset="0"/>
                                </a:rPr>
                                <m:t>𝑜𝑟</m:t>
                              </m:r>
                              <m:r>
                                <a:rPr lang="en-US" altLang="zh-CN" i="1">
                                  <a:latin typeface="Cambria Math" panose="02040503050406030204" pitchFamily="18" charset="0"/>
                                </a:rPr>
                                <m:t> </m:t>
                              </m:r>
                              <m:r>
                                <a:rPr lang="en-US" altLang="zh-CN" i="1">
                                  <a:latin typeface="Cambria Math" panose="02040503050406030204" pitchFamily="18" charset="0"/>
                                </a:rPr>
                                <m:t>𝑏𝑒𝑙𝑜𝑤</m:t>
                              </m:r>
                              <m:r>
                                <a:rPr lang="en-US" altLang="zh-CN" i="1">
                                  <a:latin typeface="Cambria Math" panose="02040503050406030204" pitchFamily="18" charset="0"/>
                                </a:rPr>
                                <m:t> </m:t>
                              </m:r>
                              <m:r>
                                <a:rPr lang="en-US" altLang="zh-CN" i="1">
                                  <a:latin typeface="Cambria Math" panose="02040503050406030204" pitchFamily="18" charset="0"/>
                                </a:rPr>
                                <m:t>𝑟𝑎𝑛𝑘</m:t>
                              </m:r>
                              <m:r>
                                <a:rPr lang="en-US" altLang="zh-CN" i="1">
                                  <a:latin typeface="Cambria Math" panose="02040503050406030204" pitchFamily="18" charset="0"/>
                                </a:rPr>
                                <m:t> </m:t>
                              </m:r>
                              <m:r>
                                <a:rPr lang="en-US" altLang="zh-CN" i="1">
                                  <a:latin typeface="Cambria Math" panose="02040503050406030204" pitchFamily="18" charset="0"/>
                                </a:rPr>
                                <m:t>𝑅</m:t>
                              </m:r>
                              <m:r>
                                <a:rPr lang="en-US" altLang="zh-CN" i="1">
                                  <a:latin typeface="Cambria Math" panose="02040503050406030204" pitchFamily="18" charset="0"/>
                                </a:rPr>
                                <m:t> +</m:t>
                              </m:r>
                            </m:e>
                            <m:e>
                              <m:r>
                                <a:rPr lang="en-US" altLang="zh-CN" i="1">
                                  <a:latin typeface="Cambria Math" panose="02040503050406030204" pitchFamily="18" charset="0"/>
                                </a:rPr>
                                <m:t> # </m:t>
                              </m:r>
                              <m:r>
                                <a:rPr lang="en-US" altLang="zh-CN" i="1">
                                  <a:latin typeface="Cambria Math" panose="02040503050406030204" pitchFamily="18" charset="0"/>
                                </a:rPr>
                                <m:t>𝑜𝑓</m:t>
                              </m:r>
                              <m:r>
                                <a:rPr lang="en-US" altLang="zh-CN" i="1">
                                  <a:latin typeface="Cambria Math" panose="02040503050406030204" pitchFamily="18" charset="0"/>
                                </a:rPr>
                                <m:t> </m:t>
                              </m:r>
                              <m:r>
                                <a:rPr lang="en-US" altLang="zh-CN" i="1">
                                  <a:latin typeface="Cambria Math" panose="02040503050406030204" pitchFamily="18" charset="0"/>
                                </a:rPr>
                                <m:t>𝑟𝑒𝑎𝑑𝑠</m:t>
                              </m:r>
                              <m:r>
                                <a:rPr lang="en-US" altLang="zh-CN" i="1">
                                  <a:latin typeface="Cambria Math" panose="02040503050406030204" pitchFamily="18" charset="0"/>
                                </a:rPr>
                                <m:t> </m:t>
                              </m:r>
                              <m:r>
                                <a:rPr lang="en-US" altLang="zh-CN" i="1">
                                  <a:latin typeface="Cambria Math" panose="02040503050406030204" pitchFamily="18" charset="0"/>
                                </a:rPr>
                                <m:t>𝑖𝑛𝑐𝑜𝑟𝑟𝑒𝑐𝑡𝑙𝑦</m:t>
                              </m:r>
                              <m:r>
                                <a:rPr lang="en-US" altLang="zh-CN" i="1">
                                  <a:latin typeface="Cambria Math" panose="02040503050406030204" pitchFamily="18" charset="0"/>
                                </a:rPr>
                                <m:t> </m:t>
                              </m:r>
                              <m:r>
                                <a:rPr lang="en-US" altLang="zh-CN" i="1">
                                  <a:latin typeface="Cambria Math" panose="02040503050406030204" pitchFamily="18" charset="0"/>
                                </a:rPr>
                                <m:t>𝑎𝑠𝑠𝑖𝑔𝑛𝑒𝑑</m:t>
                              </m:r>
                              <m:r>
                                <a:rPr lang="en-US" altLang="zh-CN" i="1">
                                  <a:latin typeface="Cambria Math" panose="02040503050406030204" pitchFamily="18" charset="0"/>
                                </a:rPr>
                                <m:t> </m:t>
                              </m:r>
                              <m:r>
                                <a:rPr lang="en-US" altLang="zh-CN" i="1">
                                  <a:latin typeface="Cambria Math" panose="02040503050406030204" pitchFamily="18" charset="0"/>
                                </a:rPr>
                                <m:t>𝑎𝑏𝑜𝑣𝑒</m:t>
                              </m:r>
                              <m:r>
                                <a:rPr lang="en-US" altLang="zh-CN" i="1">
                                  <a:latin typeface="Cambria Math" panose="02040503050406030204" pitchFamily="18" charset="0"/>
                                </a:rPr>
                                <m:t> </m:t>
                              </m:r>
                              <m:r>
                                <a:rPr lang="en-US" altLang="zh-CN" i="1">
                                  <a:latin typeface="Cambria Math" panose="02040503050406030204" pitchFamily="18" charset="0"/>
                                </a:rPr>
                                <m:t>𝑟𝑎𝑛𝑘</m:t>
                              </m:r>
                              <m:r>
                                <a:rPr lang="en-US" altLang="zh-CN" i="1">
                                  <a:latin typeface="Cambria Math" panose="02040503050406030204" pitchFamily="18" charset="0"/>
                                </a:rPr>
                                <m:t> </m:t>
                              </m:r>
                              <m:r>
                                <a:rPr lang="en-US" altLang="zh-CN" i="1">
                                  <a:latin typeface="Cambria Math" panose="02040503050406030204" pitchFamily="18" charset="0"/>
                                </a:rPr>
                                <m:t>𝑅</m:t>
                              </m:r>
                            </m:e>
                          </m:eqArr>
                        </m:den>
                      </m:f>
                    </m:oMath>
                  </m:oMathPara>
                </a14:m>
                <a:endParaRPr lang="zh-CN" altLang="en-US" dirty="0"/>
              </a:p>
            </p:txBody>
          </p:sp>
        </mc:Choice>
        <mc:Fallback>
          <p:sp>
            <p:nvSpPr>
              <p:cNvPr id="6" name="TextBox 5"/>
              <p:cNvSpPr txBox="1">
                <a:spLocks noRot="1" noChangeAspect="1" noMove="1" noResize="1" noEditPoints="1" noAdjustHandles="1" noChangeArrowheads="1" noChangeShapeType="1" noTextEdit="1"/>
              </p:cNvSpPr>
              <p:nvPr/>
            </p:nvSpPr>
            <p:spPr>
              <a:xfrm>
                <a:off x="-706583" y="3902792"/>
                <a:ext cx="10557164" cy="839332"/>
              </a:xfrm>
              <a:prstGeom prst="rect">
                <a:avLst/>
              </a:prstGeom>
              <a:blipFill>
                <a:blip r:embed="rId4"/>
                <a:stretch>
                  <a:fillRect/>
                </a:stretch>
              </a:blipFill>
            </p:spPr>
            <p:txBody>
              <a:bodyPr/>
              <a:lstStyle/>
              <a:p>
                <a:r>
                  <a:rPr lang="en-US">
                    <a:noFill/>
                  </a:rPr>
                  <a:t> </a:t>
                </a:r>
              </a:p>
            </p:txBody>
          </p:sp>
        </mc:Fallback>
      </mc:AlternateContent>
      <p:pic>
        <p:nvPicPr>
          <p:cNvPr id="7" name="Picture 6"/>
          <p:cNvPicPr>
            <a:picLocks noChangeAspect="1"/>
          </p:cNvPicPr>
          <p:nvPr/>
        </p:nvPicPr>
        <p:blipFill>
          <a:blip r:embed="rId5"/>
          <a:stretch>
            <a:fillRect/>
          </a:stretch>
        </p:blipFill>
        <p:spPr>
          <a:xfrm>
            <a:off x="0" y="1771930"/>
            <a:ext cx="9101609" cy="1989995"/>
          </a:xfrm>
          <a:prstGeom prst="rect">
            <a:avLst/>
          </a:prstGeom>
          <a:effectLst>
            <a:softEdge rad="203200"/>
          </a:effectLst>
        </p:spPr>
      </p:pic>
      <p:sp>
        <p:nvSpPr>
          <p:cNvPr id="8" name="Rectangle 7"/>
          <p:cNvSpPr/>
          <p:nvPr/>
        </p:nvSpPr>
        <p:spPr>
          <a:xfrm>
            <a:off x="446592" y="6130548"/>
            <a:ext cx="8250815" cy="646331"/>
          </a:xfrm>
          <a:prstGeom prst="rect">
            <a:avLst/>
          </a:prstGeom>
        </p:spPr>
        <p:txBody>
          <a:bodyPr wrap="square">
            <a:spAutoFit/>
          </a:bodyPr>
          <a:lstStyle/>
          <a:p>
            <a:r>
              <a:rPr lang="en-US" altLang="zh-CN" dirty="0"/>
              <a:t>[3]</a:t>
            </a:r>
            <a:r>
              <a:rPr lang="zh-CN" altLang="en-US" dirty="0"/>
              <a:t>Langmead, B. and Salzberg, S. L. (2012). Fast gapped-read alignment with Bowtie 2. Nature methods, 9(4):357–359. </a:t>
            </a:r>
          </a:p>
        </p:txBody>
      </p:sp>
      <p:sp>
        <p:nvSpPr>
          <p:cNvPr id="9" name="TextBox 8"/>
          <p:cNvSpPr txBox="1"/>
          <p:nvPr/>
        </p:nvSpPr>
        <p:spPr>
          <a:xfrm>
            <a:off x="2241088" y="2294169"/>
            <a:ext cx="628650" cy="369332"/>
          </a:xfrm>
          <a:prstGeom prst="rect">
            <a:avLst/>
          </a:prstGeom>
          <a:noFill/>
        </p:spPr>
        <p:txBody>
          <a:bodyPr wrap="square" rtlCol="0">
            <a:spAutoFit/>
          </a:bodyPr>
          <a:lstStyle/>
          <a:p>
            <a:r>
              <a:rPr lang="en-US" altLang="zh-CN" dirty="0"/>
              <a:t>[3]</a:t>
            </a:r>
            <a:endParaRPr lang="zh-CN" altLang="en-US" dirty="0"/>
          </a:p>
        </p:txBody>
      </p:sp>
      <p:pic>
        <p:nvPicPr>
          <p:cNvPr id="10" name="Picture 9"/>
          <p:cNvPicPr>
            <a:picLocks noChangeAspect="1"/>
          </p:cNvPicPr>
          <p:nvPr/>
        </p:nvPicPr>
        <p:blipFill>
          <a:blip r:embed="rId6">
            <a:clrChange>
              <a:clrFrom>
                <a:srgbClr val="FFFFFF"/>
              </a:clrFrom>
              <a:clrTo>
                <a:srgbClr val="FFFFFF">
                  <a:alpha val="0"/>
                </a:srgbClr>
              </a:clrTo>
            </a:clrChange>
          </a:blip>
          <a:stretch>
            <a:fillRect/>
          </a:stretch>
        </p:blipFill>
        <p:spPr>
          <a:xfrm>
            <a:off x="8159444" y="-117655"/>
            <a:ext cx="1159883" cy="988800"/>
          </a:xfrm>
          <a:prstGeom prst="rect">
            <a:avLst/>
          </a:prstGeom>
        </p:spPr>
      </p:pic>
      <p:sp>
        <p:nvSpPr>
          <p:cNvPr id="2" name="日期占位符 1"/>
          <p:cNvSpPr>
            <a:spLocks noGrp="1"/>
          </p:cNvSpPr>
          <p:nvPr>
            <p:ph type="dt" sz="half" idx="10"/>
          </p:nvPr>
        </p:nvSpPr>
        <p:spPr/>
        <p:txBody>
          <a:bodyPr/>
          <a:lstStyle/>
          <a:p>
            <a:r>
              <a:rPr lang="en-US" altLang="zh-CN"/>
              <a:t>05/17/17</a:t>
            </a:r>
            <a:endParaRPr lang="zh-CN" altLang="en-US"/>
          </a:p>
        </p:txBody>
      </p:sp>
      <p:sp>
        <p:nvSpPr>
          <p:cNvPr id="3" name="灯片编号占位符 2"/>
          <p:cNvSpPr>
            <a:spLocks noGrp="1"/>
          </p:cNvSpPr>
          <p:nvPr>
            <p:ph type="sldNum" sz="quarter" idx="12"/>
          </p:nvPr>
        </p:nvSpPr>
        <p:spPr/>
        <p:txBody>
          <a:bodyPr/>
          <a:lstStyle/>
          <a:p>
            <a:fld id="{247E9148-878F-40B7-BFA1-E02FA96A1581}" type="slidenum">
              <a:rPr lang="zh-CN" altLang="en-US" smtClean="0"/>
              <a:t>22</a:t>
            </a:fld>
            <a:endParaRPr lang="zh-CN" altLang="en-US"/>
          </a:p>
        </p:txBody>
      </p:sp>
    </p:spTree>
    <p:extLst>
      <p:ext uri="{BB962C8B-B14F-4D97-AF65-F5344CB8AC3E}">
        <p14:creationId xmlns:p14="http://schemas.microsoft.com/office/powerpoint/2010/main" val="31514724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547370" y="0"/>
            <a:ext cx="7886700" cy="1325563"/>
          </a:xfrm>
        </p:spPr>
        <p:txBody>
          <a:bodyPr/>
          <a:lstStyle/>
          <a:p>
            <a:r>
              <a:rPr lang="en-US" altLang="zh-CN" dirty="0"/>
              <a:t>2.</a:t>
            </a:r>
            <a:r>
              <a:rPr lang="zh-CN" altLang="en-US" dirty="0"/>
              <a:t> </a:t>
            </a:r>
            <a:r>
              <a:rPr lang="en-US" altLang="zh-CN" dirty="0"/>
              <a:t>Performance</a:t>
            </a:r>
            <a:r>
              <a:rPr lang="zh-CN" altLang="en-US" dirty="0"/>
              <a:t> </a:t>
            </a:r>
            <a:r>
              <a:rPr lang="en-US" altLang="zh-CN" dirty="0"/>
              <a:t>evaluation</a:t>
            </a:r>
            <a:endParaRPr lang="en-US" dirty="0"/>
          </a:p>
        </p:txBody>
      </p:sp>
      <mc:AlternateContent xmlns:mc="http://schemas.openxmlformats.org/markup-compatibility/2006" xmlns:a14="http://schemas.microsoft.com/office/drawing/2010/main">
        <mc:Choice Requires="a14">
          <p:sp>
            <p:nvSpPr>
              <p:cNvPr id="5" name="TextBox 4"/>
              <p:cNvSpPr txBox="1"/>
              <p:nvPr/>
            </p:nvSpPr>
            <p:spPr>
              <a:xfrm>
                <a:off x="1479088" y="1211864"/>
                <a:ext cx="6954982" cy="2128981"/>
              </a:xfrm>
              <a:prstGeom prst="rect">
                <a:avLst/>
              </a:prstGeom>
              <a:noFill/>
            </p:spPr>
            <p:txBody>
              <a:bodyPr wrap="square" lIns="0" tIns="0" rIns="0" bIns="0" rtlCol="0">
                <a:spAutoFit/>
              </a:bodyPr>
              <a:lstStyle/>
              <a:p>
                <a:pPr>
                  <a:lnSpc>
                    <a:spcPct val="150000"/>
                  </a:lnSpc>
                </a:pPr>
                <a:r>
                  <a:rPr lang="en-US" altLang="zh-CN" b="1" dirty="0">
                    <a:solidFill>
                      <a:srgbClr val="7030A0"/>
                    </a:solidFill>
                  </a:rPr>
                  <a:t>S</a:t>
                </a:r>
                <a14:m>
                  <m:oMath xmlns:m="http://schemas.openxmlformats.org/officeDocument/2006/math">
                    <m:r>
                      <a:rPr lang="en-US" altLang="zh-CN" b="1" i="1" smtClean="0">
                        <a:solidFill>
                          <a:srgbClr val="7030A0"/>
                        </a:solidFill>
                        <a:latin typeface="Cambria Math" panose="02040503050406030204" pitchFamily="18" charset="0"/>
                      </a:rPr>
                      <m:t>𝒆𝒏𝒔𝒊𝒕𝒊𝒗𝒊𝒕𝒚</m:t>
                    </m:r>
                  </m:oMath>
                </a14:m>
                <a:r>
                  <a:rPr lang="en-US" altLang="zh-CN" b="1" i="1" dirty="0">
                    <a:solidFill>
                      <a:srgbClr val="7030A0"/>
                    </a:solidFill>
                    <a:latin typeface="Cambria Math" panose="02040503050406030204" pitchFamily="18" charset="0"/>
                  </a:rPr>
                  <a:t>(true positive rate)</a:t>
                </a:r>
              </a:p>
              <a:p>
                <a:pPr>
                  <a:lnSpc>
                    <a:spcPct val="150000"/>
                  </a:lnSpc>
                </a:pPr>
                <a14:m>
                  <m:oMathPara xmlns:m="http://schemas.openxmlformats.org/officeDocument/2006/math">
                    <m:oMathParaPr>
                      <m:jc m:val="left"/>
                    </m:oMathParaPr>
                    <m:oMath xmlns:m="http://schemas.openxmlformats.org/officeDocument/2006/math">
                      <m:r>
                        <a:rPr lang="en-US" altLang="zh-CN" b="1" i="1" smtClean="0">
                          <a:solidFill>
                            <a:srgbClr val="7030A0"/>
                          </a:solidFill>
                          <a:latin typeface="Cambria Math" panose="02040503050406030204" pitchFamily="18" charset="0"/>
                        </a:rPr>
                        <m:t>= </m:t>
                      </m:r>
                      <m:f>
                        <m:fPr>
                          <m:ctrlPr>
                            <a:rPr lang="en-US" altLang="zh-CN" b="1" i="1" smtClean="0">
                              <a:solidFill>
                                <a:srgbClr val="7030A0"/>
                              </a:solidFill>
                              <a:latin typeface="Cambria Math" panose="02040503050406030204" pitchFamily="18" charset="0"/>
                            </a:rPr>
                          </m:ctrlPr>
                        </m:fPr>
                        <m:num>
                          <m:r>
                            <a:rPr lang="en-US" altLang="zh-CN" b="1" i="1" smtClean="0">
                              <a:solidFill>
                                <a:srgbClr val="7030A0"/>
                              </a:solidFill>
                              <a:latin typeface="Cambria Math" panose="02040503050406030204" pitchFamily="18" charset="0"/>
                            </a:rPr>
                            <m:t>𝑻𝒖𝒓𝒆𝑷𝒐𝒔𝒊𝒕𝒊𝒗𝒆</m:t>
                          </m:r>
                        </m:num>
                        <m:den>
                          <m:r>
                            <a:rPr lang="en-US" altLang="zh-CN" b="1" i="1" smtClean="0">
                              <a:solidFill>
                                <a:srgbClr val="7030A0"/>
                              </a:solidFill>
                              <a:latin typeface="Cambria Math" panose="02040503050406030204" pitchFamily="18" charset="0"/>
                            </a:rPr>
                            <m:t>𝑻𝒓𝒖𝒆𝑷𝒐𝒔𝒊𝒕𝒊𝒗𝒆</m:t>
                          </m:r>
                          <m:r>
                            <a:rPr lang="en-US" altLang="zh-CN" b="1" i="1" smtClean="0">
                              <a:solidFill>
                                <a:srgbClr val="7030A0"/>
                              </a:solidFill>
                              <a:latin typeface="Cambria Math" panose="02040503050406030204" pitchFamily="18" charset="0"/>
                            </a:rPr>
                            <m:t>+</m:t>
                          </m:r>
                          <m:r>
                            <a:rPr lang="en-US" altLang="zh-CN" b="1" i="1" smtClean="0">
                              <a:solidFill>
                                <a:srgbClr val="7030A0"/>
                              </a:solidFill>
                              <a:latin typeface="Cambria Math" panose="02040503050406030204" pitchFamily="18" charset="0"/>
                            </a:rPr>
                            <m:t>𝑭𝒂𝒍𝒔𝒆𝑵𝒆𝒈𝒂𝒕𝒊𝒗𝒆</m:t>
                          </m:r>
                        </m:den>
                      </m:f>
                      <m:r>
                        <a:rPr lang="en-US" altLang="zh-CN" b="1" i="1" smtClean="0">
                          <a:solidFill>
                            <a:srgbClr val="7030A0"/>
                          </a:solidFill>
                          <a:latin typeface="Cambria Math" panose="02040503050406030204" pitchFamily="18" charset="0"/>
                        </a:rPr>
                        <m:t>=</m:t>
                      </m:r>
                      <m:f>
                        <m:fPr>
                          <m:ctrlPr>
                            <a:rPr lang="en-US" altLang="zh-CN" b="1" i="1" smtClean="0">
                              <a:solidFill>
                                <a:srgbClr val="7030A0"/>
                              </a:solidFill>
                              <a:latin typeface="Cambria Math" panose="02040503050406030204" pitchFamily="18" charset="0"/>
                            </a:rPr>
                          </m:ctrlPr>
                        </m:fPr>
                        <m:num>
                          <m:r>
                            <a:rPr lang="en-US" altLang="zh-CN" b="1" i="1">
                              <a:solidFill>
                                <a:srgbClr val="7030A0"/>
                              </a:solidFill>
                              <a:latin typeface="Cambria Math" panose="02040503050406030204" pitchFamily="18" charset="0"/>
                            </a:rPr>
                            <m:t># </m:t>
                          </m:r>
                          <m:r>
                            <a:rPr lang="en-US" altLang="zh-CN" b="1" i="1">
                              <a:solidFill>
                                <a:srgbClr val="7030A0"/>
                              </a:solidFill>
                              <a:latin typeface="Cambria Math" panose="02040503050406030204" pitchFamily="18" charset="0"/>
                            </a:rPr>
                            <m:t>𝒐𝒇</m:t>
                          </m:r>
                          <m:r>
                            <a:rPr lang="en-US" altLang="zh-CN" b="1" i="1">
                              <a:solidFill>
                                <a:srgbClr val="7030A0"/>
                              </a:solidFill>
                              <a:latin typeface="Cambria Math" panose="02040503050406030204" pitchFamily="18" charset="0"/>
                            </a:rPr>
                            <m:t> </m:t>
                          </m:r>
                          <m:r>
                            <a:rPr lang="en-US" altLang="zh-CN" b="1" i="1">
                              <a:solidFill>
                                <a:srgbClr val="7030A0"/>
                              </a:solidFill>
                              <a:latin typeface="Cambria Math" panose="02040503050406030204" pitchFamily="18" charset="0"/>
                            </a:rPr>
                            <m:t>𝒄𝒐𝒖𝒏𝒕𝒔</m:t>
                          </m:r>
                          <m:r>
                            <a:rPr lang="en-US" altLang="zh-CN" b="1" i="1">
                              <a:solidFill>
                                <a:srgbClr val="7030A0"/>
                              </a:solidFill>
                              <a:latin typeface="Cambria Math" panose="02040503050406030204" pitchFamily="18" charset="0"/>
                            </a:rPr>
                            <m:t> </m:t>
                          </m:r>
                          <m:r>
                            <a:rPr lang="en-US" altLang="zh-CN" b="1" i="1">
                              <a:solidFill>
                                <a:srgbClr val="7030A0"/>
                              </a:solidFill>
                              <a:latin typeface="Cambria Math" panose="02040503050406030204" pitchFamily="18" charset="0"/>
                            </a:rPr>
                            <m:t>𝒄𝒐𝒓𝒓𝒆𝒄𝒕𝒍𝒚</m:t>
                          </m:r>
                          <m:r>
                            <a:rPr lang="en-US" altLang="zh-CN" b="1" i="1">
                              <a:solidFill>
                                <a:srgbClr val="7030A0"/>
                              </a:solidFill>
                              <a:latin typeface="Cambria Math" panose="02040503050406030204" pitchFamily="18" charset="0"/>
                            </a:rPr>
                            <m:t> </m:t>
                          </m:r>
                          <m:r>
                            <a:rPr lang="en-US" altLang="zh-CN" b="1" i="1">
                              <a:solidFill>
                                <a:srgbClr val="7030A0"/>
                              </a:solidFill>
                              <a:latin typeface="Cambria Math" panose="02040503050406030204" pitchFamily="18" charset="0"/>
                            </a:rPr>
                            <m:t>𝒂𝒔𝒔𝒊𝒈𝒏𝒆𝒅</m:t>
                          </m:r>
                          <m:r>
                            <a:rPr lang="en-US" altLang="zh-CN" b="1" i="1">
                              <a:solidFill>
                                <a:srgbClr val="7030A0"/>
                              </a:solidFill>
                              <a:latin typeface="Cambria Math" panose="02040503050406030204" pitchFamily="18" charset="0"/>
                            </a:rPr>
                            <m:t> </m:t>
                          </m:r>
                          <m:r>
                            <a:rPr lang="en-US" altLang="zh-CN" b="1" i="1">
                              <a:solidFill>
                                <a:srgbClr val="7030A0"/>
                              </a:solidFill>
                              <a:latin typeface="Cambria Math" panose="02040503050406030204" pitchFamily="18" charset="0"/>
                            </a:rPr>
                            <m:t>𝒂𝒕</m:t>
                          </m:r>
                          <m:r>
                            <a:rPr lang="en-US" altLang="zh-CN" b="1" i="1">
                              <a:solidFill>
                                <a:srgbClr val="7030A0"/>
                              </a:solidFill>
                              <a:latin typeface="Cambria Math" panose="02040503050406030204" pitchFamily="18" charset="0"/>
                            </a:rPr>
                            <m:t> </m:t>
                          </m:r>
                          <m:r>
                            <a:rPr lang="en-US" altLang="zh-CN" b="1" i="1">
                              <a:solidFill>
                                <a:srgbClr val="7030A0"/>
                              </a:solidFill>
                              <a:latin typeface="Cambria Math" panose="02040503050406030204" pitchFamily="18" charset="0"/>
                            </a:rPr>
                            <m:t>𝒓𝒂𝒏𝒌</m:t>
                          </m:r>
                          <m:r>
                            <a:rPr lang="en-US" altLang="zh-CN" b="1" i="1">
                              <a:solidFill>
                                <a:srgbClr val="7030A0"/>
                              </a:solidFill>
                              <a:latin typeface="Cambria Math" panose="02040503050406030204" pitchFamily="18" charset="0"/>
                            </a:rPr>
                            <m:t> </m:t>
                          </m:r>
                          <m:r>
                            <a:rPr lang="en-US" altLang="zh-CN" b="1" i="1">
                              <a:solidFill>
                                <a:srgbClr val="7030A0"/>
                              </a:solidFill>
                              <a:latin typeface="Cambria Math" panose="02040503050406030204" pitchFamily="18" charset="0"/>
                            </a:rPr>
                            <m:t>𝑹</m:t>
                          </m:r>
                        </m:num>
                        <m:den>
                          <m:r>
                            <a:rPr lang="en-US" altLang="zh-CN" b="1" i="1">
                              <a:solidFill>
                                <a:srgbClr val="7030A0"/>
                              </a:solidFill>
                              <a:latin typeface="Cambria Math" panose="02040503050406030204" pitchFamily="18" charset="0"/>
                            </a:rPr>
                            <m:t># </m:t>
                          </m:r>
                          <m:r>
                            <a:rPr lang="en-US" altLang="zh-CN" b="1" i="1">
                              <a:solidFill>
                                <a:srgbClr val="7030A0"/>
                              </a:solidFill>
                              <a:latin typeface="Cambria Math" panose="02040503050406030204" pitchFamily="18" charset="0"/>
                            </a:rPr>
                            <m:t>𝒐𝒇</m:t>
                          </m:r>
                          <m:r>
                            <a:rPr lang="en-US" altLang="zh-CN" b="1" i="1">
                              <a:solidFill>
                                <a:srgbClr val="7030A0"/>
                              </a:solidFill>
                              <a:latin typeface="Cambria Math" panose="02040503050406030204" pitchFamily="18" charset="0"/>
                            </a:rPr>
                            <m:t> </m:t>
                          </m:r>
                          <m:r>
                            <a:rPr lang="en-US" altLang="zh-CN" b="1" i="1">
                              <a:solidFill>
                                <a:srgbClr val="7030A0"/>
                              </a:solidFill>
                              <a:latin typeface="Cambria Math" panose="02040503050406030204" pitchFamily="18" charset="0"/>
                            </a:rPr>
                            <m:t>𝒄𝒐𝒖𝒏𝒕𝒔</m:t>
                          </m:r>
                          <m:r>
                            <a:rPr lang="en-US" altLang="zh-CN" b="1" i="1">
                              <a:solidFill>
                                <a:srgbClr val="7030A0"/>
                              </a:solidFill>
                              <a:latin typeface="Cambria Math" panose="02040503050406030204" pitchFamily="18" charset="0"/>
                            </a:rPr>
                            <m:t> </m:t>
                          </m:r>
                          <m:r>
                            <a:rPr lang="en-US" altLang="zh-CN" b="1" i="1">
                              <a:solidFill>
                                <a:srgbClr val="7030A0"/>
                              </a:solidFill>
                              <a:latin typeface="Cambria Math" panose="02040503050406030204" pitchFamily="18" charset="0"/>
                            </a:rPr>
                            <m:t>𝒂𝒔𝒔𝒊𝒈𝒏𝒆𝒅</m:t>
                          </m:r>
                          <m:r>
                            <a:rPr lang="en-US" altLang="zh-CN" b="1" i="1">
                              <a:solidFill>
                                <a:srgbClr val="7030A0"/>
                              </a:solidFill>
                              <a:latin typeface="Cambria Math" panose="02040503050406030204" pitchFamily="18" charset="0"/>
                            </a:rPr>
                            <m:t> </m:t>
                          </m:r>
                          <m:r>
                            <a:rPr lang="en-US" altLang="zh-CN" b="1" i="1">
                              <a:solidFill>
                                <a:srgbClr val="7030A0"/>
                              </a:solidFill>
                              <a:latin typeface="Cambria Math" panose="02040503050406030204" pitchFamily="18" charset="0"/>
                            </a:rPr>
                            <m:t>𝒂𝒕</m:t>
                          </m:r>
                          <m:r>
                            <a:rPr lang="en-US" altLang="zh-CN" b="1" i="1">
                              <a:solidFill>
                                <a:srgbClr val="7030A0"/>
                              </a:solidFill>
                              <a:latin typeface="Cambria Math" panose="02040503050406030204" pitchFamily="18" charset="0"/>
                            </a:rPr>
                            <m:t> </m:t>
                          </m:r>
                          <m:r>
                            <a:rPr lang="en-US" altLang="zh-CN" b="1" i="1">
                              <a:solidFill>
                                <a:srgbClr val="7030A0"/>
                              </a:solidFill>
                              <a:latin typeface="Cambria Math" panose="02040503050406030204" pitchFamily="18" charset="0"/>
                            </a:rPr>
                            <m:t>𝒓𝒂𝒏𝒌</m:t>
                          </m:r>
                          <m:r>
                            <a:rPr lang="en-US" altLang="zh-CN" b="1" i="1">
                              <a:solidFill>
                                <a:srgbClr val="7030A0"/>
                              </a:solidFill>
                              <a:latin typeface="Cambria Math" panose="02040503050406030204" pitchFamily="18" charset="0"/>
                            </a:rPr>
                            <m:t> </m:t>
                          </m:r>
                          <m:r>
                            <a:rPr lang="en-US" altLang="zh-CN" b="1" i="1">
                              <a:solidFill>
                                <a:srgbClr val="7030A0"/>
                              </a:solidFill>
                              <a:latin typeface="Cambria Math" panose="02040503050406030204" pitchFamily="18" charset="0"/>
                            </a:rPr>
                            <m:t>𝑹</m:t>
                          </m:r>
                        </m:den>
                      </m:f>
                    </m:oMath>
                  </m:oMathPara>
                </a14:m>
                <a:endParaRPr lang="zh-CN" altLang="en-US" b="1" dirty="0"/>
              </a:p>
            </p:txBody>
          </p:sp>
        </mc:Choice>
        <mc:Fallback xmlns="">
          <p:sp>
            <p:nvSpPr>
              <p:cNvPr id="5" name="TextBox 4"/>
              <p:cNvSpPr txBox="1">
                <a:spLocks noRot="1" noChangeAspect="1" noMove="1" noResize="1" noEditPoints="1" noAdjustHandles="1" noChangeArrowheads="1" noChangeShapeType="1" noTextEdit="1"/>
              </p:cNvSpPr>
              <p:nvPr/>
            </p:nvSpPr>
            <p:spPr>
              <a:xfrm>
                <a:off x="1479088" y="1211864"/>
                <a:ext cx="6954982" cy="2128981"/>
              </a:xfrm>
              <a:prstGeom prst="rect">
                <a:avLst/>
              </a:prstGeom>
              <a:blipFill>
                <a:blip r:embed="rId3"/>
                <a:stretch>
                  <a:fillRect l="-21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1479088" y="3681564"/>
                <a:ext cx="10557164" cy="2940741"/>
              </a:xfrm>
              <a:prstGeom prst="rect">
                <a:avLst/>
              </a:prstGeom>
              <a:noFill/>
            </p:spPr>
            <p:txBody>
              <a:bodyPr wrap="square" lIns="0" tIns="0" rIns="0" bIns="0" rtlCol="0">
                <a:spAutoFit/>
              </a:bodyPr>
              <a:lstStyle/>
              <a:p>
                <a:pPr>
                  <a:lnSpc>
                    <a:spcPct val="150000"/>
                  </a:lnSpc>
                </a:pPr>
                <a:r>
                  <a:rPr lang="en-US" altLang="zh-CN" b="1" dirty="0">
                    <a:solidFill>
                      <a:srgbClr val="002060"/>
                    </a:solidFill>
                  </a:rPr>
                  <a:t>P</a:t>
                </a:r>
                <a14:m>
                  <m:oMath xmlns:m="http://schemas.openxmlformats.org/officeDocument/2006/math">
                    <m:r>
                      <a:rPr lang="en-US" altLang="zh-CN" b="1" i="1" smtClean="0">
                        <a:solidFill>
                          <a:srgbClr val="002060"/>
                        </a:solidFill>
                        <a:latin typeface="Cambria Math" panose="02040503050406030204" pitchFamily="18" charset="0"/>
                      </a:rPr>
                      <m:t>𝒓𝒆𝒄𝒊𝒔𝒊𝒐𝒏</m:t>
                    </m:r>
                  </m:oMath>
                </a14:m>
                <a:r>
                  <a:rPr lang="en-US" altLang="zh-CN" b="1" i="1" dirty="0">
                    <a:solidFill>
                      <a:srgbClr val="002060"/>
                    </a:solidFill>
                    <a:latin typeface="Cambria Math" panose="02040503050406030204" pitchFamily="18" charset="0"/>
                  </a:rPr>
                  <a:t>(positive predictive value)</a:t>
                </a:r>
              </a:p>
              <a:p>
                <a:pPr algn="ctr">
                  <a:lnSpc>
                    <a:spcPct val="150000"/>
                  </a:lnSpc>
                </a:pPr>
                <a:endParaRPr lang="en-US" altLang="zh-CN" b="1" i="1" dirty="0">
                  <a:solidFill>
                    <a:srgbClr val="002060"/>
                  </a:solidFill>
                  <a:latin typeface="Cambria Math" panose="02040503050406030204" pitchFamily="18" charset="0"/>
                </a:endParaRPr>
              </a:p>
              <a:p>
                <a:pPr algn="ctr">
                  <a:lnSpc>
                    <a:spcPct val="150000"/>
                  </a:lnSpc>
                </a:pPr>
                <a14:m>
                  <m:oMathPara xmlns:m="http://schemas.openxmlformats.org/officeDocument/2006/math">
                    <m:oMathParaPr>
                      <m:jc m:val="left"/>
                    </m:oMathParaPr>
                    <m:oMath xmlns:m="http://schemas.openxmlformats.org/officeDocument/2006/math">
                      <m:r>
                        <a:rPr lang="en-US" altLang="zh-CN" b="1" i="1" smtClean="0">
                          <a:solidFill>
                            <a:srgbClr val="002060"/>
                          </a:solidFill>
                          <a:latin typeface="Cambria Math" panose="02040503050406030204" pitchFamily="18" charset="0"/>
                        </a:rPr>
                        <m:t>=</m:t>
                      </m:r>
                      <m:f>
                        <m:fPr>
                          <m:ctrlPr>
                            <a:rPr lang="en-US" altLang="zh-CN" b="1" i="1">
                              <a:solidFill>
                                <a:srgbClr val="002060"/>
                              </a:solidFill>
                              <a:latin typeface="Cambria Math" panose="02040503050406030204" pitchFamily="18" charset="0"/>
                            </a:rPr>
                          </m:ctrlPr>
                        </m:fPr>
                        <m:num>
                          <m:r>
                            <a:rPr lang="en-US" altLang="zh-CN" b="1" i="1">
                              <a:solidFill>
                                <a:srgbClr val="002060"/>
                              </a:solidFill>
                              <a:latin typeface="Cambria Math" panose="02040503050406030204" pitchFamily="18" charset="0"/>
                            </a:rPr>
                            <m:t>𝑻𝒖𝒓𝒆𝑷𝒐𝒔𝒊𝒕𝒊𝒗𝒆</m:t>
                          </m:r>
                        </m:num>
                        <m:den>
                          <m:r>
                            <a:rPr lang="en-US" altLang="zh-CN" b="1" i="1">
                              <a:solidFill>
                                <a:srgbClr val="002060"/>
                              </a:solidFill>
                              <a:latin typeface="Cambria Math" panose="02040503050406030204" pitchFamily="18" charset="0"/>
                            </a:rPr>
                            <m:t>𝑻𝒓𝒖𝒆𝑷𝒐𝒔𝒊𝒕𝒊𝒗𝒆</m:t>
                          </m:r>
                          <m:r>
                            <a:rPr lang="en-US" altLang="zh-CN" b="1" i="1">
                              <a:solidFill>
                                <a:srgbClr val="002060"/>
                              </a:solidFill>
                              <a:latin typeface="Cambria Math" panose="02040503050406030204" pitchFamily="18" charset="0"/>
                            </a:rPr>
                            <m:t>+</m:t>
                          </m:r>
                          <m:r>
                            <a:rPr lang="en-US" altLang="zh-CN" b="1" i="1">
                              <a:solidFill>
                                <a:srgbClr val="002060"/>
                              </a:solidFill>
                              <a:latin typeface="Cambria Math" panose="02040503050406030204" pitchFamily="18" charset="0"/>
                            </a:rPr>
                            <m:t>𝑭𝒂𝒍𝒔𝒆𝑷𝒐𝒔𝒊𝒕𝒊𝒗𝒆</m:t>
                          </m:r>
                          <m:r>
                            <a:rPr lang="en-US" altLang="zh-CN" b="1" i="1" smtClean="0">
                              <a:solidFill>
                                <a:srgbClr val="002060"/>
                              </a:solidFill>
                              <a:latin typeface="Cambria Math" panose="02040503050406030204" pitchFamily="18" charset="0"/>
                            </a:rPr>
                            <m:t> </m:t>
                          </m:r>
                        </m:den>
                      </m:f>
                    </m:oMath>
                  </m:oMathPara>
                </a14:m>
                <a:endParaRPr lang="en-US" altLang="zh-CN" b="1" i="1" dirty="0">
                  <a:solidFill>
                    <a:srgbClr val="002060"/>
                  </a:solidFill>
                  <a:latin typeface="Cambria Math" panose="02040503050406030204" pitchFamily="18" charset="0"/>
                </a:endParaRPr>
              </a:p>
              <a:p>
                <a:pPr algn="ctr">
                  <a:lnSpc>
                    <a:spcPct val="150000"/>
                  </a:lnSpc>
                </a:pPr>
                <a14:m>
                  <m:oMathPara xmlns:m="http://schemas.openxmlformats.org/officeDocument/2006/math">
                    <m:oMathParaPr>
                      <m:jc m:val="left"/>
                    </m:oMathParaPr>
                    <m:oMath xmlns:m="http://schemas.openxmlformats.org/officeDocument/2006/math">
                      <m:r>
                        <a:rPr lang="en-US" altLang="zh-CN" b="1" i="1" smtClean="0">
                          <a:solidFill>
                            <a:srgbClr val="002060"/>
                          </a:solidFill>
                          <a:latin typeface="Cambria Math" panose="02040503050406030204" pitchFamily="18" charset="0"/>
                        </a:rPr>
                        <m:t>= </m:t>
                      </m:r>
                      <m:f>
                        <m:fPr>
                          <m:ctrlPr>
                            <a:rPr lang="en-US" altLang="zh-CN" b="1" i="1" smtClean="0">
                              <a:solidFill>
                                <a:srgbClr val="002060"/>
                              </a:solidFill>
                              <a:latin typeface="Cambria Math" panose="02040503050406030204" pitchFamily="18" charset="0"/>
                            </a:rPr>
                          </m:ctrlPr>
                        </m:fPr>
                        <m:num>
                          <m:r>
                            <a:rPr lang="en-US" altLang="zh-CN" b="1" i="1">
                              <a:solidFill>
                                <a:srgbClr val="002060"/>
                              </a:solidFill>
                              <a:latin typeface="Cambria Math" panose="02040503050406030204" pitchFamily="18" charset="0"/>
                            </a:rPr>
                            <m:t># </m:t>
                          </m:r>
                          <m:r>
                            <a:rPr lang="en-US" altLang="zh-CN" b="1" i="1">
                              <a:solidFill>
                                <a:srgbClr val="002060"/>
                              </a:solidFill>
                              <a:latin typeface="Cambria Math" panose="02040503050406030204" pitchFamily="18" charset="0"/>
                            </a:rPr>
                            <m:t>𝒐𝒇</m:t>
                          </m:r>
                          <m:r>
                            <a:rPr lang="en-US" altLang="zh-CN" b="1" i="1">
                              <a:solidFill>
                                <a:srgbClr val="002060"/>
                              </a:solidFill>
                              <a:latin typeface="Cambria Math" panose="02040503050406030204" pitchFamily="18" charset="0"/>
                            </a:rPr>
                            <m:t> </m:t>
                          </m:r>
                          <m:r>
                            <a:rPr lang="en-US" altLang="zh-CN" b="1" i="1">
                              <a:solidFill>
                                <a:srgbClr val="002060"/>
                              </a:solidFill>
                              <a:latin typeface="Cambria Math" panose="02040503050406030204" pitchFamily="18" charset="0"/>
                            </a:rPr>
                            <m:t>𝒄𝒐𝒖𝒏𝒕𝒔</m:t>
                          </m:r>
                          <m:r>
                            <a:rPr lang="en-US" altLang="zh-CN" b="1" i="1">
                              <a:solidFill>
                                <a:srgbClr val="002060"/>
                              </a:solidFill>
                              <a:latin typeface="Cambria Math" panose="02040503050406030204" pitchFamily="18" charset="0"/>
                            </a:rPr>
                            <m:t> </m:t>
                          </m:r>
                          <m:r>
                            <a:rPr lang="en-US" altLang="zh-CN" b="1" i="1">
                              <a:solidFill>
                                <a:srgbClr val="002060"/>
                              </a:solidFill>
                              <a:latin typeface="Cambria Math" panose="02040503050406030204" pitchFamily="18" charset="0"/>
                            </a:rPr>
                            <m:t>𝒄𝒐𝒓𝒓𝒆𝒄𝒕𝒍𝒚</m:t>
                          </m:r>
                          <m:r>
                            <a:rPr lang="en-US" altLang="zh-CN" b="1" i="1">
                              <a:solidFill>
                                <a:srgbClr val="002060"/>
                              </a:solidFill>
                              <a:latin typeface="Cambria Math" panose="02040503050406030204" pitchFamily="18" charset="0"/>
                            </a:rPr>
                            <m:t> </m:t>
                          </m:r>
                          <m:r>
                            <a:rPr lang="en-US" altLang="zh-CN" b="1" i="1">
                              <a:solidFill>
                                <a:srgbClr val="002060"/>
                              </a:solidFill>
                              <a:latin typeface="Cambria Math" panose="02040503050406030204" pitchFamily="18" charset="0"/>
                            </a:rPr>
                            <m:t>𝒂𝒔𝒔𝒊𝒈𝒏𝒆𝒅</m:t>
                          </m:r>
                          <m:r>
                            <a:rPr lang="en-US" altLang="zh-CN" b="1" i="1">
                              <a:solidFill>
                                <a:srgbClr val="002060"/>
                              </a:solidFill>
                              <a:latin typeface="Cambria Math" panose="02040503050406030204" pitchFamily="18" charset="0"/>
                            </a:rPr>
                            <m:t> </m:t>
                          </m:r>
                          <m:r>
                            <a:rPr lang="en-US" altLang="zh-CN" b="1" i="1">
                              <a:solidFill>
                                <a:srgbClr val="002060"/>
                              </a:solidFill>
                              <a:latin typeface="Cambria Math" panose="02040503050406030204" pitchFamily="18" charset="0"/>
                            </a:rPr>
                            <m:t>𝒂𝒕</m:t>
                          </m:r>
                          <m:r>
                            <a:rPr lang="en-US" altLang="zh-CN" b="1" i="1">
                              <a:solidFill>
                                <a:srgbClr val="002060"/>
                              </a:solidFill>
                              <a:latin typeface="Cambria Math" panose="02040503050406030204" pitchFamily="18" charset="0"/>
                            </a:rPr>
                            <m:t> </m:t>
                          </m:r>
                          <m:r>
                            <a:rPr lang="en-US" altLang="zh-CN" b="1" i="1">
                              <a:solidFill>
                                <a:srgbClr val="002060"/>
                              </a:solidFill>
                              <a:latin typeface="Cambria Math" panose="02040503050406030204" pitchFamily="18" charset="0"/>
                            </a:rPr>
                            <m:t>𝒐𝒓</m:t>
                          </m:r>
                          <m:r>
                            <a:rPr lang="en-US" altLang="zh-CN" b="1" i="1">
                              <a:solidFill>
                                <a:srgbClr val="002060"/>
                              </a:solidFill>
                              <a:latin typeface="Cambria Math" panose="02040503050406030204" pitchFamily="18" charset="0"/>
                            </a:rPr>
                            <m:t> </m:t>
                          </m:r>
                          <m:r>
                            <a:rPr lang="en-US" altLang="zh-CN" b="1" i="1">
                              <a:solidFill>
                                <a:srgbClr val="002060"/>
                              </a:solidFill>
                              <a:latin typeface="Cambria Math" panose="02040503050406030204" pitchFamily="18" charset="0"/>
                            </a:rPr>
                            <m:t>𝒃𝒆𝒍𝒐𝒘</m:t>
                          </m:r>
                          <m:r>
                            <a:rPr lang="en-US" altLang="zh-CN" b="1" i="1">
                              <a:solidFill>
                                <a:srgbClr val="002060"/>
                              </a:solidFill>
                              <a:latin typeface="Cambria Math" panose="02040503050406030204" pitchFamily="18" charset="0"/>
                            </a:rPr>
                            <m:t> </m:t>
                          </m:r>
                          <m:r>
                            <a:rPr lang="en-US" altLang="zh-CN" b="1" i="1">
                              <a:solidFill>
                                <a:srgbClr val="002060"/>
                              </a:solidFill>
                              <a:latin typeface="Cambria Math" panose="02040503050406030204" pitchFamily="18" charset="0"/>
                            </a:rPr>
                            <m:t>𝒓𝒂𝒏𝒌</m:t>
                          </m:r>
                          <m:r>
                            <a:rPr lang="en-US" altLang="zh-CN" b="1" i="1">
                              <a:solidFill>
                                <a:srgbClr val="002060"/>
                              </a:solidFill>
                              <a:latin typeface="Cambria Math" panose="02040503050406030204" pitchFamily="18" charset="0"/>
                            </a:rPr>
                            <m:t> </m:t>
                          </m:r>
                          <m:r>
                            <a:rPr lang="en-US" altLang="zh-CN" b="1" i="1">
                              <a:solidFill>
                                <a:srgbClr val="002060"/>
                              </a:solidFill>
                              <a:latin typeface="Cambria Math" panose="02040503050406030204" pitchFamily="18" charset="0"/>
                            </a:rPr>
                            <m:t>𝑹</m:t>
                          </m:r>
                        </m:num>
                        <m:den>
                          <m:eqArr>
                            <m:eqArrPr>
                              <m:ctrlPr>
                                <a:rPr lang="en-US" altLang="zh-CN" b="1" i="1">
                                  <a:solidFill>
                                    <a:srgbClr val="002060"/>
                                  </a:solidFill>
                                  <a:latin typeface="Cambria Math" panose="02040503050406030204" pitchFamily="18" charset="0"/>
                                </a:rPr>
                              </m:ctrlPr>
                            </m:eqArrPr>
                            <m:e>
                              <m:r>
                                <a:rPr lang="en-US" altLang="zh-CN" b="1" i="1">
                                  <a:solidFill>
                                    <a:srgbClr val="002060"/>
                                  </a:solidFill>
                                  <a:latin typeface="Cambria Math" panose="02040503050406030204" pitchFamily="18" charset="0"/>
                                </a:rPr>
                                <m:t># </m:t>
                              </m:r>
                              <m:r>
                                <a:rPr lang="en-US" altLang="zh-CN" b="1" i="1">
                                  <a:solidFill>
                                    <a:srgbClr val="002060"/>
                                  </a:solidFill>
                                  <a:latin typeface="Cambria Math" panose="02040503050406030204" pitchFamily="18" charset="0"/>
                                </a:rPr>
                                <m:t>𝒐𝒇</m:t>
                              </m:r>
                              <m:r>
                                <a:rPr lang="en-US" altLang="zh-CN" b="1" i="1">
                                  <a:solidFill>
                                    <a:srgbClr val="002060"/>
                                  </a:solidFill>
                                  <a:latin typeface="Cambria Math" panose="02040503050406030204" pitchFamily="18" charset="0"/>
                                </a:rPr>
                                <m:t> </m:t>
                              </m:r>
                              <m:r>
                                <a:rPr lang="en-US" altLang="zh-CN" b="1" i="1">
                                  <a:solidFill>
                                    <a:srgbClr val="002060"/>
                                  </a:solidFill>
                                  <a:latin typeface="Cambria Math" panose="02040503050406030204" pitchFamily="18" charset="0"/>
                                </a:rPr>
                                <m:t>𝒄𝒐𝒖𝒏𝒕𝒔</m:t>
                              </m:r>
                              <m:r>
                                <a:rPr lang="en-US" altLang="zh-CN" b="1" i="1">
                                  <a:solidFill>
                                    <a:srgbClr val="002060"/>
                                  </a:solidFill>
                                  <a:latin typeface="Cambria Math" panose="02040503050406030204" pitchFamily="18" charset="0"/>
                                </a:rPr>
                                <m:t> </m:t>
                              </m:r>
                              <m:r>
                                <a:rPr lang="en-US" altLang="zh-CN" b="1" i="1">
                                  <a:solidFill>
                                    <a:srgbClr val="002060"/>
                                  </a:solidFill>
                                  <a:latin typeface="Cambria Math" panose="02040503050406030204" pitchFamily="18" charset="0"/>
                                </a:rPr>
                                <m:t>𝒂𝒔𝒔𝒊𝒈𝒏𝒆𝒅</m:t>
                              </m:r>
                              <m:r>
                                <a:rPr lang="en-US" altLang="zh-CN" b="1" i="1">
                                  <a:solidFill>
                                    <a:srgbClr val="002060"/>
                                  </a:solidFill>
                                  <a:latin typeface="Cambria Math" panose="02040503050406030204" pitchFamily="18" charset="0"/>
                                </a:rPr>
                                <m:t> </m:t>
                              </m:r>
                              <m:r>
                                <a:rPr lang="en-US" altLang="zh-CN" b="1" i="1">
                                  <a:solidFill>
                                    <a:srgbClr val="002060"/>
                                  </a:solidFill>
                                  <a:latin typeface="Cambria Math" panose="02040503050406030204" pitchFamily="18" charset="0"/>
                                </a:rPr>
                                <m:t>𝒂𝒕</m:t>
                              </m:r>
                              <m:r>
                                <a:rPr lang="en-US" altLang="zh-CN" b="1" i="1">
                                  <a:solidFill>
                                    <a:srgbClr val="002060"/>
                                  </a:solidFill>
                                  <a:latin typeface="Cambria Math" panose="02040503050406030204" pitchFamily="18" charset="0"/>
                                </a:rPr>
                                <m:t> </m:t>
                              </m:r>
                              <m:r>
                                <a:rPr lang="en-US" altLang="zh-CN" b="1" i="1">
                                  <a:solidFill>
                                    <a:srgbClr val="002060"/>
                                  </a:solidFill>
                                  <a:latin typeface="Cambria Math" panose="02040503050406030204" pitchFamily="18" charset="0"/>
                                </a:rPr>
                                <m:t>𝒐𝒓</m:t>
                              </m:r>
                              <m:r>
                                <a:rPr lang="en-US" altLang="zh-CN" b="1" i="1">
                                  <a:solidFill>
                                    <a:srgbClr val="002060"/>
                                  </a:solidFill>
                                  <a:latin typeface="Cambria Math" panose="02040503050406030204" pitchFamily="18" charset="0"/>
                                </a:rPr>
                                <m:t> </m:t>
                              </m:r>
                              <m:r>
                                <a:rPr lang="en-US" altLang="zh-CN" b="1" i="1">
                                  <a:solidFill>
                                    <a:srgbClr val="002060"/>
                                  </a:solidFill>
                                  <a:latin typeface="Cambria Math" panose="02040503050406030204" pitchFamily="18" charset="0"/>
                                </a:rPr>
                                <m:t>𝒃𝒆𝒍𝒐𝒘</m:t>
                              </m:r>
                              <m:r>
                                <a:rPr lang="en-US" altLang="zh-CN" b="1" i="1">
                                  <a:solidFill>
                                    <a:srgbClr val="002060"/>
                                  </a:solidFill>
                                  <a:latin typeface="Cambria Math" panose="02040503050406030204" pitchFamily="18" charset="0"/>
                                </a:rPr>
                                <m:t> </m:t>
                              </m:r>
                              <m:r>
                                <a:rPr lang="en-US" altLang="zh-CN" b="1" i="1">
                                  <a:solidFill>
                                    <a:srgbClr val="002060"/>
                                  </a:solidFill>
                                  <a:latin typeface="Cambria Math" panose="02040503050406030204" pitchFamily="18" charset="0"/>
                                </a:rPr>
                                <m:t>𝒓𝒂𝒏𝒌</m:t>
                              </m:r>
                              <m:r>
                                <a:rPr lang="en-US" altLang="zh-CN" b="1" i="1">
                                  <a:solidFill>
                                    <a:srgbClr val="002060"/>
                                  </a:solidFill>
                                  <a:latin typeface="Cambria Math" panose="02040503050406030204" pitchFamily="18" charset="0"/>
                                </a:rPr>
                                <m:t> </m:t>
                              </m:r>
                              <m:r>
                                <a:rPr lang="en-US" altLang="zh-CN" b="1" i="1">
                                  <a:solidFill>
                                    <a:srgbClr val="002060"/>
                                  </a:solidFill>
                                  <a:latin typeface="Cambria Math" panose="02040503050406030204" pitchFamily="18" charset="0"/>
                                </a:rPr>
                                <m:t>𝑹</m:t>
                              </m:r>
                              <m:r>
                                <a:rPr lang="en-US" altLang="zh-CN" b="1" i="1">
                                  <a:solidFill>
                                    <a:srgbClr val="002060"/>
                                  </a:solidFill>
                                  <a:latin typeface="Cambria Math" panose="02040503050406030204" pitchFamily="18" charset="0"/>
                                </a:rPr>
                                <m:t> +</m:t>
                              </m:r>
                            </m:e>
                            <m:e>
                              <m:r>
                                <a:rPr lang="en-US" altLang="zh-CN" b="1" i="1">
                                  <a:solidFill>
                                    <a:srgbClr val="002060"/>
                                  </a:solidFill>
                                  <a:latin typeface="Cambria Math" panose="02040503050406030204" pitchFamily="18" charset="0"/>
                                </a:rPr>
                                <m:t> # </m:t>
                              </m:r>
                              <m:r>
                                <a:rPr lang="en-US" altLang="zh-CN" b="1" i="1">
                                  <a:solidFill>
                                    <a:srgbClr val="002060"/>
                                  </a:solidFill>
                                  <a:latin typeface="Cambria Math" panose="02040503050406030204" pitchFamily="18" charset="0"/>
                                </a:rPr>
                                <m:t>𝒐𝒇</m:t>
                              </m:r>
                              <m:r>
                                <a:rPr lang="en-US" altLang="zh-CN" b="1" i="1">
                                  <a:solidFill>
                                    <a:srgbClr val="002060"/>
                                  </a:solidFill>
                                  <a:latin typeface="Cambria Math" panose="02040503050406030204" pitchFamily="18" charset="0"/>
                                </a:rPr>
                                <m:t> </m:t>
                              </m:r>
                              <m:r>
                                <a:rPr lang="en-US" altLang="zh-CN" b="1" i="1">
                                  <a:solidFill>
                                    <a:srgbClr val="002060"/>
                                  </a:solidFill>
                                  <a:latin typeface="Cambria Math" panose="02040503050406030204" pitchFamily="18" charset="0"/>
                                </a:rPr>
                                <m:t>𝒓𝒆𝒂𝒅𝒔</m:t>
                              </m:r>
                              <m:r>
                                <a:rPr lang="en-US" altLang="zh-CN" b="1" i="1">
                                  <a:solidFill>
                                    <a:srgbClr val="002060"/>
                                  </a:solidFill>
                                  <a:latin typeface="Cambria Math" panose="02040503050406030204" pitchFamily="18" charset="0"/>
                                </a:rPr>
                                <m:t> </m:t>
                              </m:r>
                              <m:r>
                                <a:rPr lang="en-US" altLang="zh-CN" b="1" i="1">
                                  <a:solidFill>
                                    <a:srgbClr val="002060"/>
                                  </a:solidFill>
                                  <a:latin typeface="Cambria Math" panose="02040503050406030204" pitchFamily="18" charset="0"/>
                                </a:rPr>
                                <m:t>𝒊𝒏𝒄𝒐𝒓𝒓𝒆𝒄𝒕𝒍𝒚</m:t>
                              </m:r>
                              <m:r>
                                <a:rPr lang="en-US" altLang="zh-CN" b="1" i="1">
                                  <a:solidFill>
                                    <a:srgbClr val="002060"/>
                                  </a:solidFill>
                                  <a:latin typeface="Cambria Math" panose="02040503050406030204" pitchFamily="18" charset="0"/>
                                </a:rPr>
                                <m:t> </m:t>
                              </m:r>
                              <m:r>
                                <a:rPr lang="en-US" altLang="zh-CN" b="1" i="1">
                                  <a:solidFill>
                                    <a:srgbClr val="002060"/>
                                  </a:solidFill>
                                  <a:latin typeface="Cambria Math" panose="02040503050406030204" pitchFamily="18" charset="0"/>
                                </a:rPr>
                                <m:t>𝒂𝒔𝒔𝒊𝒈𝒏𝒆𝒅</m:t>
                              </m:r>
                              <m:r>
                                <a:rPr lang="en-US" altLang="zh-CN" b="1" i="1">
                                  <a:solidFill>
                                    <a:srgbClr val="002060"/>
                                  </a:solidFill>
                                  <a:latin typeface="Cambria Math" panose="02040503050406030204" pitchFamily="18" charset="0"/>
                                </a:rPr>
                                <m:t> </m:t>
                              </m:r>
                              <m:r>
                                <a:rPr lang="en-US" altLang="zh-CN" b="1" i="1">
                                  <a:solidFill>
                                    <a:srgbClr val="002060"/>
                                  </a:solidFill>
                                  <a:latin typeface="Cambria Math" panose="02040503050406030204" pitchFamily="18" charset="0"/>
                                </a:rPr>
                                <m:t>𝒂𝒃𝒐𝒗𝒆</m:t>
                              </m:r>
                              <m:r>
                                <a:rPr lang="en-US" altLang="zh-CN" b="1" i="1">
                                  <a:solidFill>
                                    <a:srgbClr val="002060"/>
                                  </a:solidFill>
                                  <a:latin typeface="Cambria Math" panose="02040503050406030204" pitchFamily="18" charset="0"/>
                                </a:rPr>
                                <m:t> </m:t>
                              </m:r>
                              <m:r>
                                <a:rPr lang="en-US" altLang="zh-CN" b="1" i="1">
                                  <a:solidFill>
                                    <a:srgbClr val="002060"/>
                                  </a:solidFill>
                                  <a:latin typeface="Cambria Math" panose="02040503050406030204" pitchFamily="18" charset="0"/>
                                </a:rPr>
                                <m:t>𝒓𝒂𝒏𝒌</m:t>
                              </m:r>
                              <m:r>
                                <a:rPr lang="en-US" altLang="zh-CN" b="1" i="1">
                                  <a:solidFill>
                                    <a:srgbClr val="002060"/>
                                  </a:solidFill>
                                  <a:latin typeface="Cambria Math" panose="02040503050406030204" pitchFamily="18" charset="0"/>
                                </a:rPr>
                                <m:t> </m:t>
                              </m:r>
                              <m:r>
                                <a:rPr lang="en-US" altLang="zh-CN" b="1" i="1">
                                  <a:solidFill>
                                    <a:srgbClr val="002060"/>
                                  </a:solidFill>
                                  <a:latin typeface="Cambria Math" panose="02040503050406030204" pitchFamily="18" charset="0"/>
                                </a:rPr>
                                <m:t>𝑹</m:t>
                              </m:r>
                            </m:e>
                          </m:eqArr>
                        </m:den>
                      </m:f>
                    </m:oMath>
                  </m:oMathPara>
                </a14:m>
                <a:endParaRPr lang="zh-CN" altLang="en-US" b="1" dirty="0"/>
              </a:p>
            </p:txBody>
          </p:sp>
        </mc:Choice>
        <mc:Fallback xmlns="">
          <p:sp>
            <p:nvSpPr>
              <p:cNvPr id="6" name="TextBox 5"/>
              <p:cNvSpPr txBox="1">
                <a:spLocks noRot="1" noChangeAspect="1" noMove="1" noResize="1" noEditPoints="1" noAdjustHandles="1" noChangeArrowheads="1" noChangeShapeType="1" noTextEdit="1"/>
              </p:cNvSpPr>
              <p:nvPr/>
            </p:nvSpPr>
            <p:spPr>
              <a:xfrm>
                <a:off x="1479088" y="3681564"/>
                <a:ext cx="10557164" cy="2940741"/>
              </a:xfrm>
              <a:prstGeom prst="rect">
                <a:avLst/>
              </a:prstGeom>
              <a:blipFill>
                <a:blip r:embed="rId4"/>
                <a:stretch>
                  <a:fillRect l="-1386"/>
                </a:stretch>
              </a:blipFill>
            </p:spPr>
            <p:txBody>
              <a:bodyPr/>
              <a:lstStyle/>
              <a:p>
                <a:r>
                  <a:rPr lang="en-US">
                    <a:noFill/>
                  </a:rPr>
                  <a:t> </a:t>
                </a:r>
              </a:p>
            </p:txBody>
          </p:sp>
        </mc:Fallback>
      </mc:AlternateContent>
      <p:pic>
        <p:nvPicPr>
          <p:cNvPr id="10" name="Picture 9"/>
          <p:cNvPicPr>
            <a:picLocks noChangeAspect="1"/>
          </p:cNvPicPr>
          <p:nvPr/>
        </p:nvPicPr>
        <p:blipFill>
          <a:blip r:embed="rId5">
            <a:clrChange>
              <a:clrFrom>
                <a:srgbClr val="FFFFFF"/>
              </a:clrFrom>
              <a:clrTo>
                <a:srgbClr val="FFFFFF">
                  <a:alpha val="0"/>
                </a:srgbClr>
              </a:clrTo>
            </a:clrChange>
          </a:blip>
          <a:stretch>
            <a:fillRect/>
          </a:stretch>
        </p:blipFill>
        <p:spPr>
          <a:xfrm>
            <a:off x="8159444" y="-117655"/>
            <a:ext cx="1159883" cy="988800"/>
          </a:xfrm>
          <a:prstGeom prst="rect">
            <a:avLst/>
          </a:prstGeom>
        </p:spPr>
      </p:pic>
      <p:sp>
        <p:nvSpPr>
          <p:cNvPr id="2" name="日期占位符 1"/>
          <p:cNvSpPr>
            <a:spLocks noGrp="1"/>
          </p:cNvSpPr>
          <p:nvPr>
            <p:ph type="dt" sz="half" idx="10"/>
          </p:nvPr>
        </p:nvSpPr>
        <p:spPr/>
        <p:txBody>
          <a:bodyPr/>
          <a:lstStyle/>
          <a:p>
            <a:r>
              <a:rPr lang="en-US" altLang="zh-CN"/>
              <a:t>05/17/17</a:t>
            </a:r>
            <a:endParaRPr lang="zh-CN" altLang="en-US"/>
          </a:p>
        </p:txBody>
      </p:sp>
      <p:sp>
        <p:nvSpPr>
          <p:cNvPr id="3" name="灯片编号占位符 2"/>
          <p:cNvSpPr>
            <a:spLocks noGrp="1"/>
          </p:cNvSpPr>
          <p:nvPr>
            <p:ph type="sldNum" sz="quarter" idx="12"/>
          </p:nvPr>
        </p:nvSpPr>
        <p:spPr/>
        <p:txBody>
          <a:bodyPr/>
          <a:lstStyle/>
          <a:p>
            <a:fld id="{247E9148-878F-40B7-BFA1-E02FA96A1581}" type="slidenum">
              <a:rPr lang="zh-CN" altLang="en-US" smtClean="0"/>
              <a:t>23</a:t>
            </a:fld>
            <a:endParaRPr lang="zh-CN" altLang="en-US"/>
          </a:p>
        </p:txBody>
      </p:sp>
    </p:spTree>
    <p:extLst>
      <p:ext uri="{BB962C8B-B14F-4D97-AF65-F5344CB8AC3E}">
        <p14:creationId xmlns:p14="http://schemas.microsoft.com/office/powerpoint/2010/main" val="36054334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628650" y="365126"/>
            <a:ext cx="7886700" cy="1325563"/>
          </a:xfrm>
        </p:spPr>
        <p:txBody>
          <a:bodyPr/>
          <a:lstStyle/>
          <a:p>
            <a:r>
              <a:rPr lang="en-US" altLang="zh-CN" dirty="0"/>
              <a:t>2.</a:t>
            </a:r>
            <a:r>
              <a:rPr lang="zh-CN" altLang="en-US" dirty="0"/>
              <a:t> </a:t>
            </a:r>
            <a:r>
              <a:rPr lang="en-US" altLang="zh-CN" dirty="0"/>
              <a:t>Performance</a:t>
            </a:r>
            <a:r>
              <a:rPr lang="zh-CN" altLang="en-US" dirty="0"/>
              <a:t> </a:t>
            </a:r>
            <a:r>
              <a:rPr lang="en-US" altLang="zh-CN" dirty="0"/>
              <a:t>evaluation</a:t>
            </a:r>
            <a:endParaRPr lang="en-US" dirty="0"/>
          </a:p>
        </p:txBody>
      </p:sp>
      <p:sp>
        <p:nvSpPr>
          <p:cNvPr id="5" name="TextBox 4"/>
          <p:cNvSpPr txBox="1"/>
          <p:nvPr/>
        </p:nvSpPr>
        <p:spPr>
          <a:xfrm>
            <a:off x="1618342" y="1690689"/>
            <a:ext cx="6255657" cy="461665"/>
          </a:xfrm>
          <a:prstGeom prst="rect">
            <a:avLst/>
          </a:prstGeom>
          <a:noFill/>
        </p:spPr>
        <p:txBody>
          <a:bodyPr wrap="square" rtlCol="0">
            <a:spAutoFit/>
          </a:bodyPr>
          <a:lstStyle/>
          <a:p>
            <a:r>
              <a:rPr lang="en-US" altLang="zh-CN" sz="2400" dirty="0"/>
              <a:t>Then</a:t>
            </a:r>
            <a:r>
              <a:rPr lang="zh-CN" altLang="en-US" sz="2400" dirty="0"/>
              <a:t> </a:t>
            </a:r>
            <a:r>
              <a:rPr lang="en-US" altLang="zh-CN" sz="2400" dirty="0"/>
              <a:t>the</a:t>
            </a:r>
            <a:r>
              <a:rPr lang="zh-CN" altLang="en-US" sz="2400" dirty="0"/>
              <a:t> </a:t>
            </a:r>
            <a:r>
              <a:rPr lang="en-US" altLang="zh-CN" sz="2400" dirty="0"/>
              <a:t>cases</a:t>
            </a:r>
            <a:r>
              <a:rPr lang="zh-CN" altLang="en-US" sz="2400" dirty="0"/>
              <a:t> </a:t>
            </a:r>
            <a:r>
              <a:rPr lang="en-US" altLang="zh-CN" sz="2400" dirty="0"/>
              <a:t>of</a:t>
            </a:r>
            <a:r>
              <a:rPr lang="zh-CN" altLang="en-US" sz="2400" dirty="0"/>
              <a:t> </a:t>
            </a:r>
            <a:r>
              <a:rPr lang="en-US" altLang="zh-CN" sz="2400" dirty="0">
                <a:solidFill>
                  <a:srgbClr val="FF0000"/>
                </a:solidFill>
              </a:rPr>
              <a:t>missing</a:t>
            </a:r>
            <a:r>
              <a:rPr lang="zh-CN" altLang="en-US" sz="2400" dirty="0">
                <a:solidFill>
                  <a:srgbClr val="FF0000"/>
                </a:solidFill>
              </a:rPr>
              <a:t> </a:t>
            </a:r>
            <a:r>
              <a:rPr lang="en-US" altLang="zh-CN" sz="2400" dirty="0">
                <a:solidFill>
                  <a:srgbClr val="FF0000"/>
                </a:solidFill>
              </a:rPr>
              <a:t>strains</a:t>
            </a:r>
            <a:r>
              <a:rPr lang="zh-CN" altLang="en-US" sz="2400" dirty="0">
                <a:solidFill>
                  <a:srgbClr val="FF0000"/>
                </a:solidFill>
              </a:rPr>
              <a:t> </a:t>
            </a:r>
            <a:r>
              <a:rPr lang="en-US" altLang="zh-CN" sz="2400" dirty="0"/>
              <a:t>are</a:t>
            </a:r>
            <a:r>
              <a:rPr lang="zh-CN" altLang="en-US" sz="2400" dirty="0"/>
              <a:t> </a:t>
            </a:r>
            <a:r>
              <a:rPr lang="en-US" altLang="zh-CN" sz="2400" dirty="0"/>
              <a:t>examined.</a:t>
            </a:r>
            <a:r>
              <a:rPr lang="zh-CN" altLang="en-US" sz="2400" dirty="0"/>
              <a:t> </a:t>
            </a:r>
            <a:endParaRPr lang="en-US" sz="2400" dirty="0"/>
          </a:p>
        </p:txBody>
      </p:sp>
      <p:sp>
        <p:nvSpPr>
          <p:cNvPr id="6" name="TextBox 5"/>
          <p:cNvSpPr txBox="1"/>
          <p:nvPr/>
        </p:nvSpPr>
        <p:spPr>
          <a:xfrm>
            <a:off x="1200150" y="2627086"/>
            <a:ext cx="7315200" cy="2954655"/>
          </a:xfrm>
          <a:prstGeom prst="rect">
            <a:avLst/>
          </a:prstGeom>
          <a:noFill/>
        </p:spPr>
        <p:txBody>
          <a:bodyPr wrap="square" rtlCol="0">
            <a:spAutoFit/>
          </a:bodyPr>
          <a:lstStyle/>
          <a:p>
            <a:pPr marL="457200" indent="-457200">
              <a:buAutoNum type="alphaLcParenR"/>
            </a:pPr>
            <a:r>
              <a:rPr lang="en-US" altLang="zh-CN" sz="2400" dirty="0"/>
              <a:t>A</a:t>
            </a:r>
            <a:r>
              <a:rPr lang="en-US" sz="2400" dirty="0"/>
              <a:t> strain is missing but other similar strains are in the database</a:t>
            </a:r>
            <a:r>
              <a:rPr lang="en-US" altLang="zh-CN" sz="2400" dirty="0"/>
              <a:t>:</a:t>
            </a:r>
            <a:r>
              <a:rPr lang="zh-CN" altLang="en-US" sz="2400" dirty="0"/>
              <a:t> </a:t>
            </a:r>
            <a:r>
              <a:rPr lang="en-US" sz="2400" dirty="0"/>
              <a:t> removed</a:t>
            </a:r>
            <a:r>
              <a:rPr lang="zh-CN" altLang="en-US" sz="2400" dirty="0"/>
              <a:t> </a:t>
            </a:r>
            <a:r>
              <a:rPr lang="en-US" sz="2400" dirty="0"/>
              <a:t>Bacillus cereus ATCC1 0987, leaving a number of other </a:t>
            </a:r>
            <a:r>
              <a:rPr lang="en-US" sz="2400" dirty="0" err="1"/>
              <a:t>Bacilii</a:t>
            </a:r>
            <a:r>
              <a:rPr lang="en-US" altLang="zh-CN" sz="2400" dirty="0"/>
              <a:t>.</a:t>
            </a:r>
          </a:p>
          <a:p>
            <a:pPr marL="457200" indent="-457200">
              <a:buAutoNum type="alphaLcParenR"/>
            </a:pPr>
            <a:endParaRPr lang="en-US" altLang="zh-CN" sz="2400" dirty="0"/>
          </a:p>
          <a:p>
            <a:pPr marL="457200" indent="-457200">
              <a:buAutoNum type="alphaLcParenR"/>
            </a:pPr>
            <a:r>
              <a:rPr lang="en-US" altLang="zh-CN" sz="2400" dirty="0"/>
              <a:t>A</a:t>
            </a:r>
            <a:r>
              <a:rPr lang="en-US" sz="2400" dirty="0"/>
              <a:t> strain distant from others is missing</a:t>
            </a:r>
            <a:r>
              <a:rPr lang="en-US" altLang="zh-CN" sz="2400" dirty="0"/>
              <a:t>:</a:t>
            </a:r>
            <a:r>
              <a:rPr lang="zh-CN" altLang="en-US" sz="2400" dirty="0"/>
              <a:t> </a:t>
            </a:r>
            <a:r>
              <a:rPr lang="en-US" sz="2400" dirty="0"/>
              <a:t>removed Listeria </a:t>
            </a:r>
            <a:r>
              <a:rPr lang="en-US" sz="2400" dirty="0" err="1"/>
              <a:t>welshimeri</a:t>
            </a:r>
            <a:r>
              <a:rPr lang="en-US" sz="2400" dirty="0"/>
              <a:t> </a:t>
            </a:r>
            <a:r>
              <a:rPr lang="en-US" sz="2400" dirty="0" err="1"/>
              <a:t>serovar</a:t>
            </a:r>
            <a:r>
              <a:rPr lang="en-US" sz="2400" dirty="0"/>
              <a:t> 6b str. SLCC5334, leaving no other Listerias.</a:t>
            </a:r>
          </a:p>
          <a:p>
            <a:endParaRPr lang="en-US" dirty="0"/>
          </a:p>
        </p:txBody>
      </p:sp>
      <p:pic>
        <p:nvPicPr>
          <p:cNvPr id="7" name="Picture 6"/>
          <p:cNvPicPr>
            <a:picLocks noChangeAspect="1"/>
          </p:cNvPicPr>
          <p:nvPr/>
        </p:nvPicPr>
        <p:blipFill>
          <a:blip r:embed="rId3">
            <a:clrChange>
              <a:clrFrom>
                <a:srgbClr val="FFFFFF"/>
              </a:clrFrom>
              <a:clrTo>
                <a:srgbClr val="FFFFFF">
                  <a:alpha val="0"/>
                </a:srgbClr>
              </a:clrTo>
            </a:clrChange>
          </a:blip>
          <a:stretch>
            <a:fillRect/>
          </a:stretch>
        </p:blipFill>
        <p:spPr>
          <a:xfrm>
            <a:off x="8159444" y="-117655"/>
            <a:ext cx="1159883" cy="988800"/>
          </a:xfrm>
          <a:prstGeom prst="rect">
            <a:avLst/>
          </a:prstGeom>
        </p:spPr>
      </p:pic>
      <p:sp>
        <p:nvSpPr>
          <p:cNvPr id="2" name="日期占位符 1"/>
          <p:cNvSpPr>
            <a:spLocks noGrp="1"/>
          </p:cNvSpPr>
          <p:nvPr>
            <p:ph type="dt" sz="half" idx="10"/>
          </p:nvPr>
        </p:nvSpPr>
        <p:spPr/>
        <p:txBody>
          <a:bodyPr/>
          <a:lstStyle/>
          <a:p>
            <a:r>
              <a:rPr lang="en-US" altLang="zh-CN"/>
              <a:t>05/17/17</a:t>
            </a:r>
            <a:endParaRPr lang="zh-CN" altLang="en-US"/>
          </a:p>
        </p:txBody>
      </p:sp>
      <p:sp>
        <p:nvSpPr>
          <p:cNvPr id="3" name="灯片编号占位符 2"/>
          <p:cNvSpPr>
            <a:spLocks noGrp="1"/>
          </p:cNvSpPr>
          <p:nvPr>
            <p:ph type="sldNum" sz="quarter" idx="12"/>
          </p:nvPr>
        </p:nvSpPr>
        <p:spPr/>
        <p:txBody>
          <a:bodyPr/>
          <a:lstStyle/>
          <a:p>
            <a:fld id="{247E9148-878F-40B7-BFA1-E02FA96A1581}" type="slidenum">
              <a:rPr lang="zh-CN" altLang="en-US" smtClean="0"/>
              <a:t>24</a:t>
            </a:fld>
            <a:endParaRPr lang="zh-CN" altLang="en-US"/>
          </a:p>
        </p:txBody>
      </p:sp>
    </p:spTree>
    <p:extLst>
      <p:ext uri="{BB962C8B-B14F-4D97-AF65-F5344CB8AC3E}">
        <p14:creationId xmlns:p14="http://schemas.microsoft.com/office/powerpoint/2010/main" val="9273239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781050" y="517526"/>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a:t>2.</a:t>
            </a:r>
            <a:r>
              <a:rPr lang="zh-CN" altLang="en-US"/>
              <a:t> </a:t>
            </a:r>
            <a:r>
              <a:rPr lang="en-US" altLang="zh-CN"/>
              <a:t>Performance</a:t>
            </a:r>
            <a:r>
              <a:rPr lang="zh-CN" altLang="en-US"/>
              <a:t> </a:t>
            </a:r>
            <a:r>
              <a:rPr lang="en-US" altLang="zh-CN"/>
              <a:t>evaluation</a:t>
            </a:r>
            <a:endParaRPr lang="en-US" dirty="0"/>
          </a:p>
        </p:txBody>
      </p:sp>
      <p:pic>
        <p:nvPicPr>
          <p:cNvPr id="6" name="Picture 5"/>
          <p:cNvPicPr>
            <a:picLocks noChangeAspect="1"/>
          </p:cNvPicPr>
          <p:nvPr/>
        </p:nvPicPr>
        <p:blipFill>
          <a:blip r:embed="rId3"/>
          <a:stretch>
            <a:fillRect/>
          </a:stretch>
        </p:blipFill>
        <p:spPr>
          <a:xfrm>
            <a:off x="0" y="2157930"/>
            <a:ext cx="9144000" cy="2658256"/>
          </a:xfrm>
          <a:prstGeom prst="rect">
            <a:avLst/>
          </a:prstGeom>
          <a:effectLst>
            <a:softEdge rad="63500"/>
          </a:effectLst>
        </p:spPr>
      </p:pic>
      <p:sp>
        <p:nvSpPr>
          <p:cNvPr id="7" name="TextBox 6"/>
          <p:cNvSpPr txBox="1"/>
          <p:nvPr/>
        </p:nvSpPr>
        <p:spPr>
          <a:xfrm>
            <a:off x="1596571" y="1538844"/>
            <a:ext cx="6255657" cy="461665"/>
          </a:xfrm>
          <a:prstGeom prst="rect">
            <a:avLst/>
          </a:prstGeom>
          <a:noFill/>
        </p:spPr>
        <p:txBody>
          <a:bodyPr wrap="square" rtlCol="0">
            <a:spAutoFit/>
          </a:bodyPr>
          <a:lstStyle/>
          <a:p>
            <a:r>
              <a:rPr lang="en-US" altLang="zh-CN" sz="2400" dirty="0"/>
              <a:t>Then</a:t>
            </a:r>
            <a:r>
              <a:rPr lang="zh-CN" altLang="en-US" sz="2400" dirty="0"/>
              <a:t> </a:t>
            </a:r>
            <a:r>
              <a:rPr lang="en-US" altLang="zh-CN" sz="2400" dirty="0"/>
              <a:t>the</a:t>
            </a:r>
            <a:r>
              <a:rPr lang="zh-CN" altLang="en-US" sz="2400" dirty="0"/>
              <a:t> </a:t>
            </a:r>
            <a:r>
              <a:rPr lang="en-US" altLang="zh-CN" sz="2400" dirty="0"/>
              <a:t>cases</a:t>
            </a:r>
            <a:r>
              <a:rPr lang="zh-CN" altLang="en-US" sz="2400" dirty="0"/>
              <a:t> </a:t>
            </a:r>
            <a:r>
              <a:rPr lang="en-US" altLang="zh-CN" sz="2400" dirty="0"/>
              <a:t>of</a:t>
            </a:r>
            <a:r>
              <a:rPr lang="zh-CN" altLang="en-US" sz="2400" dirty="0"/>
              <a:t> </a:t>
            </a:r>
            <a:r>
              <a:rPr lang="en-US" altLang="zh-CN" sz="2400" dirty="0">
                <a:solidFill>
                  <a:srgbClr val="FF0000"/>
                </a:solidFill>
              </a:rPr>
              <a:t>missing</a:t>
            </a:r>
            <a:r>
              <a:rPr lang="zh-CN" altLang="en-US" sz="2400" dirty="0">
                <a:solidFill>
                  <a:srgbClr val="FF0000"/>
                </a:solidFill>
              </a:rPr>
              <a:t> </a:t>
            </a:r>
            <a:r>
              <a:rPr lang="en-US" altLang="zh-CN" sz="2400" dirty="0">
                <a:solidFill>
                  <a:srgbClr val="FF0000"/>
                </a:solidFill>
              </a:rPr>
              <a:t>strains</a:t>
            </a:r>
            <a:r>
              <a:rPr lang="zh-CN" altLang="en-US" sz="2400" dirty="0">
                <a:solidFill>
                  <a:srgbClr val="FF0000"/>
                </a:solidFill>
              </a:rPr>
              <a:t> </a:t>
            </a:r>
            <a:r>
              <a:rPr lang="en-US" altLang="zh-CN" sz="2400" dirty="0"/>
              <a:t>are</a:t>
            </a:r>
            <a:r>
              <a:rPr lang="zh-CN" altLang="en-US" sz="2400" dirty="0"/>
              <a:t> </a:t>
            </a:r>
            <a:r>
              <a:rPr lang="en-US" altLang="zh-CN" sz="2400" dirty="0"/>
              <a:t>examined.</a:t>
            </a:r>
            <a:r>
              <a:rPr lang="zh-CN" altLang="en-US" sz="2400" dirty="0"/>
              <a:t> </a:t>
            </a:r>
            <a:endParaRPr lang="en-US" sz="2400" dirty="0"/>
          </a:p>
        </p:txBody>
      </p:sp>
      <p:pic>
        <p:nvPicPr>
          <p:cNvPr id="8" name="Picture 7"/>
          <p:cNvPicPr>
            <a:picLocks noChangeAspect="1"/>
          </p:cNvPicPr>
          <p:nvPr/>
        </p:nvPicPr>
        <p:blipFill>
          <a:blip r:embed="rId4">
            <a:clrChange>
              <a:clrFrom>
                <a:srgbClr val="FFFFFF"/>
              </a:clrFrom>
              <a:clrTo>
                <a:srgbClr val="FFFFFF">
                  <a:alpha val="0"/>
                </a:srgbClr>
              </a:clrTo>
            </a:clrChange>
          </a:blip>
          <a:stretch>
            <a:fillRect/>
          </a:stretch>
        </p:blipFill>
        <p:spPr>
          <a:xfrm>
            <a:off x="8159444" y="-117655"/>
            <a:ext cx="1159883" cy="988800"/>
          </a:xfrm>
          <a:prstGeom prst="rect">
            <a:avLst/>
          </a:prstGeom>
        </p:spPr>
      </p:pic>
      <p:sp>
        <p:nvSpPr>
          <p:cNvPr id="2" name="日期占位符 1"/>
          <p:cNvSpPr>
            <a:spLocks noGrp="1"/>
          </p:cNvSpPr>
          <p:nvPr>
            <p:ph type="dt" sz="half" idx="10"/>
          </p:nvPr>
        </p:nvSpPr>
        <p:spPr/>
        <p:txBody>
          <a:bodyPr/>
          <a:lstStyle/>
          <a:p>
            <a:r>
              <a:rPr lang="en-US" altLang="zh-CN"/>
              <a:t>05/17/17</a:t>
            </a:r>
            <a:endParaRPr lang="zh-CN" altLang="en-US"/>
          </a:p>
        </p:txBody>
      </p:sp>
      <p:sp>
        <p:nvSpPr>
          <p:cNvPr id="3" name="灯片编号占位符 2"/>
          <p:cNvSpPr>
            <a:spLocks noGrp="1"/>
          </p:cNvSpPr>
          <p:nvPr>
            <p:ph type="sldNum" sz="quarter" idx="12"/>
          </p:nvPr>
        </p:nvSpPr>
        <p:spPr/>
        <p:txBody>
          <a:bodyPr/>
          <a:lstStyle/>
          <a:p>
            <a:fld id="{247E9148-878F-40B7-BFA1-E02FA96A1581}" type="slidenum">
              <a:rPr lang="zh-CN" altLang="en-US" smtClean="0"/>
              <a:t>25</a:t>
            </a:fld>
            <a:endParaRPr lang="zh-CN" altLang="en-US"/>
          </a:p>
        </p:txBody>
      </p:sp>
    </p:spTree>
    <p:extLst>
      <p:ext uri="{BB962C8B-B14F-4D97-AF65-F5344CB8AC3E}">
        <p14:creationId xmlns:p14="http://schemas.microsoft.com/office/powerpoint/2010/main" val="6004760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Conclusion and </a:t>
            </a:r>
            <a:r>
              <a:rPr lang="en-US" dirty="0" err="1"/>
              <a:t>futurework</a:t>
            </a:r>
            <a:endParaRPr lang="en-US" dirty="0"/>
          </a:p>
        </p:txBody>
      </p:sp>
      <p:sp>
        <p:nvSpPr>
          <p:cNvPr id="3" name="Content Placeholder 2"/>
          <p:cNvSpPr>
            <a:spLocks noGrp="1"/>
          </p:cNvSpPr>
          <p:nvPr>
            <p:ph idx="1"/>
          </p:nvPr>
        </p:nvSpPr>
        <p:spPr/>
        <p:txBody>
          <a:bodyPr/>
          <a:lstStyle/>
          <a:p>
            <a:r>
              <a:rPr lang="en-US" dirty="0"/>
              <a:t>RNA-</a:t>
            </a:r>
            <a:r>
              <a:rPr lang="en-US" dirty="0" err="1"/>
              <a:t>Seq</a:t>
            </a:r>
            <a:r>
              <a:rPr lang="en-US" dirty="0"/>
              <a:t> methods for quantiﬁcation are also applicable in the metagenomics setting.</a:t>
            </a:r>
          </a:p>
          <a:p>
            <a:r>
              <a:rPr lang="en-US" dirty="0"/>
              <a:t>It is possible to accurately and rapidly quantify the abundance of individual strains.</a:t>
            </a:r>
          </a:p>
          <a:p>
            <a:r>
              <a:rPr lang="en-US" dirty="0">
                <a:solidFill>
                  <a:srgbClr val="FF0000"/>
                </a:solidFill>
              </a:rPr>
              <a:t> The door is now open to metagenome analyses at the highest possible resolution. </a:t>
            </a:r>
          </a:p>
        </p:txBody>
      </p:sp>
      <p:pic>
        <p:nvPicPr>
          <p:cNvPr id="4" name="Picture 4"/>
          <p:cNvPicPr>
            <a:picLocks noChangeAspect="1"/>
          </p:cNvPicPr>
          <p:nvPr/>
        </p:nvPicPr>
        <p:blipFill>
          <a:blip r:embed="rId2">
            <a:clrChange>
              <a:clrFrom>
                <a:srgbClr val="FFFFFF"/>
              </a:clrFrom>
              <a:clrTo>
                <a:srgbClr val="FFFFFF">
                  <a:alpha val="0"/>
                </a:srgbClr>
              </a:clrTo>
            </a:clrChange>
          </a:blip>
          <a:stretch>
            <a:fillRect/>
          </a:stretch>
        </p:blipFill>
        <p:spPr>
          <a:xfrm>
            <a:off x="8159444" y="-117655"/>
            <a:ext cx="1159883" cy="988800"/>
          </a:xfrm>
          <a:prstGeom prst="rect">
            <a:avLst/>
          </a:prstGeom>
        </p:spPr>
      </p:pic>
      <p:sp>
        <p:nvSpPr>
          <p:cNvPr id="5" name="日期占位符 4"/>
          <p:cNvSpPr>
            <a:spLocks noGrp="1"/>
          </p:cNvSpPr>
          <p:nvPr>
            <p:ph type="dt" sz="half" idx="10"/>
          </p:nvPr>
        </p:nvSpPr>
        <p:spPr/>
        <p:txBody>
          <a:bodyPr/>
          <a:lstStyle/>
          <a:p>
            <a:r>
              <a:rPr lang="en-US" altLang="zh-CN"/>
              <a:t>05/17/17</a:t>
            </a:r>
            <a:endParaRPr lang="zh-CN" altLang="en-US"/>
          </a:p>
        </p:txBody>
      </p:sp>
      <p:sp>
        <p:nvSpPr>
          <p:cNvPr id="6" name="灯片编号占位符 5"/>
          <p:cNvSpPr>
            <a:spLocks noGrp="1"/>
          </p:cNvSpPr>
          <p:nvPr>
            <p:ph type="sldNum" sz="quarter" idx="12"/>
          </p:nvPr>
        </p:nvSpPr>
        <p:spPr/>
        <p:txBody>
          <a:bodyPr/>
          <a:lstStyle/>
          <a:p>
            <a:fld id="{247E9148-878F-40B7-BFA1-E02FA96A1581}" type="slidenum">
              <a:rPr lang="zh-CN" altLang="en-US" smtClean="0"/>
              <a:t>26</a:t>
            </a:fld>
            <a:endParaRPr lang="zh-CN" altLang="en-US"/>
          </a:p>
        </p:txBody>
      </p:sp>
    </p:spTree>
    <p:extLst>
      <p:ext uri="{BB962C8B-B14F-4D97-AF65-F5344CB8AC3E}">
        <p14:creationId xmlns:p14="http://schemas.microsoft.com/office/powerpoint/2010/main" val="4832083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Conclusion and </a:t>
            </a:r>
            <a:r>
              <a:rPr lang="en-US" dirty="0" err="1"/>
              <a:t>futurework</a:t>
            </a:r>
            <a:endParaRPr lang="en-US" dirty="0"/>
          </a:p>
        </p:txBody>
      </p:sp>
      <p:sp>
        <p:nvSpPr>
          <p:cNvPr id="3" name="Content Placeholder 2"/>
          <p:cNvSpPr>
            <a:spLocks noGrp="1"/>
          </p:cNvSpPr>
          <p:nvPr>
            <p:ph idx="1"/>
          </p:nvPr>
        </p:nvSpPr>
        <p:spPr/>
        <p:txBody>
          <a:bodyPr/>
          <a:lstStyle/>
          <a:p>
            <a:r>
              <a:rPr lang="en-US" altLang="zh-CN" dirty="0"/>
              <a:t>T</a:t>
            </a:r>
            <a:r>
              <a:rPr lang="en-US" dirty="0"/>
              <a:t>he lack of attention paid to low taxonomic level analysis.</a:t>
            </a:r>
          </a:p>
          <a:p>
            <a:r>
              <a:rPr lang="en-US" dirty="0"/>
              <a:t>Spur others to standardize and organize naming conventions.</a:t>
            </a:r>
          </a:p>
        </p:txBody>
      </p:sp>
      <p:pic>
        <p:nvPicPr>
          <p:cNvPr id="4" name="Picture 4"/>
          <p:cNvPicPr>
            <a:picLocks noChangeAspect="1"/>
          </p:cNvPicPr>
          <p:nvPr/>
        </p:nvPicPr>
        <p:blipFill>
          <a:blip r:embed="rId2">
            <a:clrChange>
              <a:clrFrom>
                <a:srgbClr val="FFFFFF"/>
              </a:clrFrom>
              <a:clrTo>
                <a:srgbClr val="FFFFFF">
                  <a:alpha val="0"/>
                </a:srgbClr>
              </a:clrTo>
            </a:clrChange>
          </a:blip>
          <a:stretch>
            <a:fillRect/>
          </a:stretch>
        </p:blipFill>
        <p:spPr>
          <a:xfrm>
            <a:off x="8159444" y="-117655"/>
            <a:ext cx="1159883" cy="988800"/>
          </a:xfrm>
          <a:prstGeom prst="rect">
            <a:avLst/>
          </a:prstGeom>
        </p:spPr>
      </p:pic>
      <p:sp>
        <p:nvSpPr>
          <p:cNvPr id="5" name="日期占位符 4"/>
          <p:cNvSpPr>
            <a:spLocks noGrp="1"/>
          </p:cNvSpPr>
          <p:nvPr>
            <p:ph type="dt" sz="half" idx="10"/>
          </p:nvPr>
        </p:nvSpPr>
        <p:spPr/>
        <p:txBody>
          <a:bodyPr/>
          <a:lstStyle/>
          <a:p>
            <a:r>
              <a:rPr lang="en-US" altLang="zh-CN"/>
              <a:t>05/17/17</a:t>
            </a:r>
            <a:endParaRPr lang="zh-CN" altLang="en-US"/>
          </a:p>
        </p:txBody>
      </p:sp>
      <p:sp>
        <p:nvSpPr>
          <p:cNvPr id="6" name="灯片编号占位符 5"/>
          <p:cNvSpPr>
            <a:spLocks noGrp="1"/>
          </p:cNvSpPr>
          <p:nvPr>
            <p:ph type="sldNum" sz="quarter" idx="12"/>
          </p:nvPr>
        </p:nvSpPr>
        <p:spPr/>
        <p:txBody>
          <a:bodyPr/>
          <a:lstStyle/>
          <a:p>
            <a:fld id="{247E9148-878F-40B7-BFA1-E02FA96A1581}" type="slidenum">
              <a:rPr lang="zh-CN" altLang="en-US" smtClean="0"/>
              <a:t>27</a:t>
            </a:fld>
            <a:endParaRPr lang="zh-CN" altLang="en-US"/>
          </a:p>
        </p:txBody>
      </p:sp>
    </p:spTree>
    <p:extLst>
      <p:ext uri="{BB962C8B-B14F-4D97-AF65-F5344CB8AC3E}">
        <p14:creationId xmlns:p14="http://schemas.microsoft.com/office/powerpoint/2010/main" val="271308965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Question lists</a:t>
            </a:r>
            <a:endParaRPr lang="zh-CN" altLang="en-US" dirty="0"/>
          </a:p>
        </p:txBody>
      </p:sp>
      <p:sp>
        <p:nvSpPr>
          <p:cNvPr id="3" name="内容占位符 2"/>
          <p:cNvSpPr>
            <a:spLocks noGrp="1"/>
          </p:cNvSpPr>
          <p:nvPr>
            <p:ph idx="1"/>
          </p:nvPr>
        </p:nvSpPr>
        <p:spPr/>
        <p:txBody>
          <a:bodyPr>
            <a:normAutofit lnSpcReduction="10000"/>
          </a:bodyPr>
          <a:lstStyle/>
          <a:p>
            <a:r>
              <a:rPr lang="en-US" altLang="zh-CN" dirty="0"/>
              <a:t>Q1. In order to test the hypothesis that RNA-</a:t>
            </a:r>
            <a:r>
              <a:rPr lang="en-US" altLang="zh-CN" dirty="0" err="1"/>
              <a:t>Seq</a:t>
            </a:r>
            <a:r>
              <a:rPr lang="en-US" altLang="zh-CN" dirty="0"/>
              <a:t> can be applied on metagenomics setting, the author examined </a:t>
            </a:r>
            <a:r>
              <a:rPr lang="en-US" altLang="zh-CN" dirty="0" err="1"/>
              <a:t>eXpress</a:t>
            </a:r>
            <a:r>
              <a:rPr lang="en-US" altLang="zh-CN" dirty="0"/>
              <a:t>, why they also compared the results of </a:t>
            </a:r>
            <a:r>
              <a:rPr lang="en-US" altLang="zh-CN" dirty="0" err="1"/>
              <a:t>eXpress</a:t>
            </a:r>
            <a:r>
              <a:rPr lang="en-US" altLang="zh-CN" dirty="0"/>
              <a:t> with </a:t>
            </a:r>
            <a:r>
              <a:rPr lang="en-US" altLang="zh-CN" dirty="0" err="1"/>
              <a:t>GASiC</a:t>
            </a:r>
            <a:r>
              <a:rPr lang="en-US" altLang="zh-CN" dirty="0"/>
              <a:t>? </a:t>
            </a:r>
          </a:p>
          <a:p>
            <a:r>
              <a:rPr lang="en-US" altLang="zh-CN" dirty="0"/>
              <a:t>A1. As we know, the author ran </a:t>
            </a:r>
            <a:r>
              <a:rPr lang="en-US" altLang="zh-CN" dirty="0" err="1"/>
              <a:t>eXpress</a:t>
            </a:r>
            <a:r>
              <a:rPr lang="en-US" altLang="zh-CN" dirty="0"/>
              <a:t> program to test the hypothesis mentioned before. It is clear that </a:t>
            </a:r>
            <a:r>
              <a:rPr lang="en-US" altLang="zh-CN" dirty="0" err="1"/>
              <a:t>eXpress</a:t>
            </a:r>
            <a:r>
              <a:rPr lang="en-US" altLang="zh-CN" dirty="0"/>
              <a:t> is a program for RNA-</a:t>
            </a:r>
            <a:r>
              <a:rPr lang="en-US" altLang="zh-CN" dirty="0" err="1"/>
              <a:t>Seq</a:t>
            </a:r>
            <a:r>
              <a:rPr lang="en-US" altLang="zh-CN" dirty="0"/>
              <a:t>, while </a:t>
            </a:r>
            <a:r>
              <a:rPr lang="en-US" altLang="zh-CN" dirty="0" err="1"/>
              <a:t>GASiC</a:t>
            </a:r>
            <a:r>
              <a:rPr lang="en-US" altLang="zh-CN" dirty="0"/>
              <a:t> is a program for metagenomics analysis. In the first approach, the author evaluated the result of </a:t>
            </a:r>
            <a:r>
              <a:rPr lang="en-US" altLang="zh-CN" dirty="0" err="1"/>
              <a:t>eXpress</a:t>
            </a:r>
            <a:r>
              <a:rPr lang="en-US" altLang="zh-CN" dirty="0"/>
              <a:t> on metagenomics, and it turned out to be better than </a:t>
            </a:r>
            <a:r>
              <a:rPr lang="en-US" altLang="zh-CN" dirty="0" err="1"/>
              <a:t>GASiC</a:t>
            </a:r>
            <a:r>
              <a:rPr lang="en-US" altLang="zh-CN" dirty="0"/>
              <a:t>, which means that hypothesis is thus </a:t>
            </a:r>
            <a:r>
              <a:rPr lang="en-US" altLang="zh-CN" dirty="0" err="1"/>
              <a:t>comfirmed</a:t>
            </a:r>
            <a:r>
              <a:rPr lang="en-US" altLang="zh-CN" dirty="0"/>
              <a:t>. </a:t>
            </a:r>
          </a:p>
        </p:txBody>
      </p:sp>
      <p:pic>
        <p:nvPicPr>
          <p:cNvPr id="4" name="Picture 3"/>
          <p:cNvPicPr>
            <a:picLocks noChangeAspect="1"/>
          </p:cNvPicPr>
          <p:nvPr/>
        </p:nvPicPr>
        <p:blipFill>
          <a:blip r:embed="rId2">
            <a:clrChange>
              <a:clrFrom>
                <a:srgbClr val="FFFFFF"/>
              </a:clrFrom>
              <a:clrTo>
                <a:srgbClr val="FFFFFF">
                  <a:alpha val="0"/>
                </a:srgbClr>
              </a:clrTo>
            </a:clrChange>
          </a:blip>
          <a:stretch>
            <a:fillRect/>
          </a:stretch>
        </p:blipFill>
        <p:spPr>
          <a:xfrm>
            <a:off x="8159444" y="-117655"/>
            <a:ext cx="1159883" cy="988800"/>
          </a:xfrm>
          <a:prstGeom prst="rect">
            <a:avLst/>
          </a:prstGeom>
        </p:spPr>
      </p:pic>
      <p:sp>
        <p:nvSpPr>
          <p:cNvPr id="5" name="日期占位符 4"/>
          <p:cNvSpPr>
            <a:spLocks noGrp="1"/>
          </p:cNvSpPr>
          <p:nvPr>
            <p:ph type="dt" sz="half" idx="10"/>
          </p:nvPr>
        </p:nvSpPr>
        <p:spPr/>
        <p:txBody>
          <a:bodyPr/>
          <a:lstStyle/>
          <a:p>
            <a:r>
              <a:rPr lang="en-US" altLang="zh-CN"/>
              <a:t>05/17/17</a:t>
            </a:r>
            <a:endParaRPr lang="zh-CN" altLang="en-US"/>
          </a:p>
        </p:txBody>
      </p:sp>
      <p:sp>
        <p:nvSpPr>
          <p:cNvPr id="6" name="灯片编号占位符 5"/>
          <p:cNvSpPr>
            <a:spLocks noGrp="1"/>
          </p:cNvSpPr>
          <p:nvPr>
            <p:ph type="sldNum" sz="quarter" idx="12"/>
          </p:nvPr>
        </p:nvSpPr>
        <p:spPr/>
        <p:txBody>
          <a:bodyPr/>
          <a:lstStyle/>
          <a:p>
            <a:fld id="{247E9148-878F-40B7-BFA1-E02FA96A1581}" type="slidenum">
              <a:rPr lang="zh-CN" altLang="en-US" smtClean="0"/>
              <a:t>28</a:t>
            </a:fld>
            <a:endParaRPr lang="zh-CN" altLang="en-US"/>
          </a:p>
        </p:txBody>
      </p:sp>
    </p:spTree>
    <p:extLst>
      <p:ext uri="{BB962C8B-B14F-4D97-AF65-F5344CB8AC3E}">
        <p14:creationId xmlns:p14="http://schemas.microsoft.com/office/powerpoint/2010/main" val="1953800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Question lists</a:t>
            </a:r>
            <a:endParaRPr lang="zh-CN" altLang="en-US" dirty="0"/>
          </a:p>
        </p:txBody>
      </p:sp>
      <p:sp>
        <p:nvSpPr>
          <p:cNvPr id="3" name="内容占位符 2"/>
          <p:cNvSpPr>
            <a:spLocks noGrp="1"/>
          </p:cNvSpPr>
          <p:nvPr>
            <p:ph idx="1"/>
          </p:nvPr>
        </p:nvSpPr>
        <p:spPr/>
        <p:txBody>
          <a:bodyPr>
            <a:normAutofit/>
          </a:bodyPr>
          <a:lstStyle/>
          <a:p>
            <a:r>
              <a:rPr lang="en-US" altLang="zh-CN" dirty="0"/>
              <a:t>Q2. What is the meaning of ‘exact genome’ in terms of taxonomy? </a:t>
            </a:r>
          </a:p>
          <a:p>
            <a:r>
              <a:rPr lang="en-US" altLang="zh-CN" dirty="0"/>
              <a:t>A2. Across the paper, there are four taxonomic ranks, phylum, genus, species, and “exact genome” level. The exact genome is actually not a well-defined rank, which is a combination of strains and </a:t>
            </a:r>
            <a:r>
              <a:rPr lang="en-US" altLang="zh-CN" dirty="0" err="1"/>
              <a:t>substrains</a:t>
            </a:r>
            <a:r>
              <a:rPr lang="en-US" altLang="zh-CN" dirty="0"/>
              <a:t>. The purpose of adding this rank is because this paper wants to test the performance of </a:t>
            </a:r>
            <a:r>
              <a:rPr lang="en-US" altLang="zh-CN" dirty="0" err="1"/>
              <a:t>killasto</a:t>
            </a:r>
            <a:r>
              <a:rPr lang="en-US" altLang="zh-CN" dirty="0"/>
              <a:t> and other algorithms in high taxonomic resolution.</a:t>
            </a:r>
          </a:p>
        </p:txBody>
      </p:sp>
      <p:pic>
        <p:nvPicPr>
          <p:cNvPr id="4" name="Picture 3"/>
          <p:cNvPicPr>
            <a:picLocks noChangeAspect="1"/>
          </p:cNvPicPr>
          <p:nvPr/>
        </p:nvPicPr>
        <p:blipFill>
          <a:blip r:embed="rId2">
            <a:clrChange>
              <a:clrFrom>
                <a:srgbClr val="FFFFFF"/>
              </a:clrFrom>
              <a:clrTo>
                <a:srgbClr val="FFFFFF">
                  <a:alpha val="0"/>
                </a:srgbClr>
              </a:clrTo>
            </a:clrChange>
          </a:blip>
          <a:stretch>
            <a:fillRect/>
          </a:stretch>
        </p:blipFill>
        <p:spPr>
          <a:xfrm>
            <a:off x="8159444" y="-117655"/>
            <a:ext cx="1159883" cy="988800"/>
          </a:xfrm>
          <a:prstGeom prst="rect">
            <a:avLst/>
          </a:prstGeom>
        </p:spPr>
      </p:pic>
      <p:sp>
        <p:nvSpPr>
          <p:cNvPr id="5" name="日期占位符 4"/>
          <p:cNvSpPr>
            <a:spLocks noGrp="1"/>
          </p:cNvSpPr>
          <p:nvPr>
            <p:ph type="dt" sz="half" idx="10"/>
          </p:nvPr>
        </p:nvSpPr>
        <p:spPr/>
        <p:txBody>
          <a:bodyPr/>
          <a:lstStyle/>
          <a:p>
            <a:r>
              <a:rPr lang="en-US" altLang="zh-CN"/>
              <a:t>05/17/17</a:t>
            </a:r>
            <a:endParaRPr lang="zh-CN" altLang="en-US"/>
          </a:p>
        </p:txBody>
      </p:sp>
      <p:sp>
        <p:nvSpPr>
          <p:cNvPr id="6" name="灯片编号占位符 5"/>
          <p:cNvSpPr>
            <a:spLocks noGrp="1"/>
          </p:cNvSpPr>
          <p:nvPr>
            <p:ph type="sldNum" sz="quarter" idx="12"/>
          </p:nvPr>
        </p:nvSpPr>
        <p:spPr/>
        <p:txBody>
          <a:bodyPr/>
          <a:lstStyle/>
          <a:p>
            <a:fld id="{247E9148-878F-40B7-BFA1-E02FA96A1581}" type="slidenum">
              <a:rPr lang="zh-CN" altLang="en-US" smtClean="0"/>
              <a:t>29</a:t>
            </a:fld>
            <a:endParaRPr lang="zh-CN" altLang="en-US"/>
          </a:p>
        </p:txBody>
      </p:sp>
    </p:spTree>
    <p:extLst>
      <p:ext uri="{BB962C8B-B14F-4D97-AF65-F5344CB8AC3E}">
        <p14:creationId xmlns:p14="http://schemas.microsoft.com/office/powerpoint/2010/main" val="34100034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Introduction of metagenomes</a:t>
            </a:r>
            <a:endParaRPr lang="zh-CN" altLang="en-US" dirty="0"/>
          </a:p>
        </p:txBody>
      </p:sp>
      <p:sp>
        <p:nvSpPr>
          <p:cNvPr id="3" name="内容占位符 2"/>
          <p:cNvSpPr>
            <a:spLocks noGrp="1"/>
          </p:cNvSpPr>
          <p:nvPr>
            <p:ph idx="1"/>
          </p:nvPr>
        </p:nvSpPr>
        <p:spPr/>
        <p:txBody>
          <a:bodyPr/>
          <a:lstStyle/>
          <a:p>
            <a:r>
              <a:rPr lang="en-US" b="1" dirty="0"/>
              <a:t>Metagenomics</a:t>
            </a:r>
            <a:r>
              <a:rPr lang="en-US" dirty="0"/>
              <a:t> is the study of</a:t>
            </a:r>
            <a:r>
              <a:rPr lang="zh-CN" altLang="en-US" dirty="0"/>
              <a:t> </a:t>
            </a:r>
            <a:r>
              <a:rPr lang="en-US" altLang="zh-CN" dirty="0"/>
              <a:t>genetic</a:t>
            </a:r>
            <a:r>
              <a:rPr lang="en-US" dirty="0"/>
              <a:t> material recovered directly from </a:t>
            </a:r>
            <a:r>
              <a:rPr lang="en-US" altLang="zh-CN" dirty="0"/>
              <a:t>environmental</a:t>
            </a:r>
            <a:r>
              <a:rPr lang="en-US" dirty="0"/>
              <a:t> samples. </a:t>
            </a:r>
            <a:endParaRPr lang="zh-CN" altLang="en-US" dirty="0"/>
          </a:p>
        </p:txBody>
      </p:sp>
      <p:pic>
        <p:nvPicPr>
          <p:cNvPr id="4" name="Picture 3"/>
          <p:cNvPicPr>
            <a:picLocks noChangeAspect="1"/>
          </p:cNvPicPr>
          <p:nvPr/>
        </p:nvPicPr>
        <p:blipFill>
          <a:blip r:embed="rId3">
            <a:clrChange>
              <a:clrFrom>
                <a:srgbClr val="FFFFFF"/>
              </a:clrFrom>
              <a:clrTo>
                <a:srgbClr val="FFFFFF">
                  <a:alpha val="0"/>
                </a:srgbClr>
              </a:clrTo>
            </a:clrChange>
          </a:blip>
          <a:stretch>
            <a:fillRect/>
          </a:stretch>
        </p:blipFill>
        <p:spPr>
          <a:xfrm>
            <a:off x="8159444" y="-117655"/>
            <a:ext cx="1159883" cy="988800"/>
          </a:xfrm>
          <a:prstGeom prst="rect">
            <a:avLst/>
          </a:prstGeom>
        </p:spPr>
      </p:pic>
      <p:pic>
        <p:nvPicPr>
          <p:cNvPr id="1026" name="Picture 2" descr="https://upload.wikimedia.org/wikipedia/commons/b/b8/Iron_hydroxide_precipitate_in_stream.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92202" y="2958524"/>
            <a:ext cx="2350444" cy="3566532"/>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6" name="日期占位符 5"/>
          <p:cNvSpPr>
            <a:spLocks noGrp="1"/>
          </p:cNvSpPr>
          <p:nvPr>
            <p:ph type="dt" sz="half" idx="10"/>
          </p:nvPr>
        </p:nvSpPr>
        <p:spPr/>
        <p:txBody>
          <a:bodyPr/>
          <a:lstStyle/>
          <a:p>
            <a:r>
              <a:rPr lang="en-US" altLang="zh-CN"/>
              <a:t>05/17/17</a:t>
            </a:r>
            <a:endParaRPr lang="zh-CN" altLang="en-US"/>
          </a:p>
        </p:txBody>
      </p:sp>
      <p:sp>
        <p:nvSpPr>
          <p:cNvPr id="7" name="灯片编号占位符 6"/>
          <p:cNvSpPr>
            <a:spLocks noGrp="1"/>
          </p:cNvSpPr>
          <p:nvPr>
            <p:ph type="sldNum" sz="quarter" idx="12"/>
          </p:nvPr>
        </p:nvSpPr>
        <p:spPr/>
        <p:txBody>
          <a:bodyPr/>
          <a:lstStyle/>
          <a:p>
            <a:fld id="{247E9148-878F-40B7-BFA1-E02FA96A1581}" type="slidenum">
              <a:rPr lang="zh-CN" altLang="en-US" smtClean="0"/>
              <a:t>3</a:t>
            </a:fld>
            <a:endParaRPr lang="zh-CN" altLang="en-US"/>
          </a:p>
        </p:txBody>
      </p:sp>
      <p:pic>
        <p:nvPicPr>
          <p:cNvPr id="9" name="Picture 2" descr="https://upload.wikimedia.org/wikipedia/commons/9/98/A_Novel_Representation_Of_The_Tree_Of_Life.png"/>
          <p:cNvPicPr>
            <a:picLocks noChangeAspect="1" noChangeArrowheads="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778980" y="2713768"/>
            <a:ext cx="3254030" cy="38251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097635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Question lists</a:t>
            </a:r>
            <a:endParaRPr lang="zh-CN" altLang="en-US" dirty="0"/>
          </a:p>
        </p:txBody>
      </p:sp>
      <p:sp>
        <p:nvSpPr>
          <p:cNvPr id="3" name="内容占位符 2"/>
          <p:cNvSpPr>
            <a:spLocks noGrp="1"/>
          </p:cNvSpPr>
          <p:nvPr>
            <p:ph idx="1"/>
          </p:nvPr>
        </p:nvSpPr>
        <p:spPr>
          <a:xfrm>
            <a:off x="628650" y="1825625"/>
            <a:ext cx="7886700" cy="2106295"/>
          </a:xfrm>
        </p:spPr>
        <p:txBody>
          <a:bodyPr>
            <a:normAutofit/>
          </a:bodyPr>
          <a:lstStyle/>
          <a:p>
            <a:r>
              <a:rPr lang="en-US" altLang="zh-CN" dirty="0"/>
              <a:t>Q3. In the computation of AVGRE, what’s the meaning of T/A in the expression?</a:t>
            </a:r>
          </a:p>
          <a:p>
            <a:r>
              <a:rPr lang="en-US" altLang="zh-CN" dirty="0"/>
              <a:t>A3. See blackboard. </a:t>
            </a:r>
          </a:p>
        </p:txBody>
      </p:sp>
      <p:pic>
        <p:nvPicPr>
          <p:cNvPr id="4" name="Picture 3"/>
          <p:cNvPicPr>
            <a:picLocks noChangeAspect="1"/>
          </p:cNvPicPr>
          <p:nvPr/>
        </p:nvPicPr>
        <p:blipFill>
          <a:blip r:embed="rId2">
            <a:clrChange>
              <a:clrFrom>
                <a:srgbClr val="FFFFFF"/>
              </a:clrFrom>
              <a:clrTo>
                <a:srgbClr val="FFFFFF">
                  <a:alpha val="0"/>
                </a:srgbClr>
              </a:clrTo>
            </a:clrChange>
          </a:blip>
          <a:stretch>
            <a:fillRect/>
          </a:stretch>
        </p:blipFill>
        <p:spPr>
          <a:xfrm>
            <a:off x="8159444" y="-117655"/>
            <a:ext cx="1159883" cy="988800"/>
          </a:xfrm>
          <a:prstGeom prst="rect">
            <a:avLst/>
          </a:prstGeom>
        </p:spPr>
      </p:pic>
      <p:sp>
        <p:nvSpPr>
          <p:cNvPr id="48" name="日期占位符 47"/>
          <p:cNvSpPr>
            <a:spLocks noGrp="1"/>
          </p:cNvSpPr>
          <p:nvPr>
            <p:ph type="dt" sz="half" idx="10"/>
          </p:nvPr>
        </p:nvSpPr>
        <p:spPr/>
        <p:txBody>
          <a:bodyPr/>
          <a:lstStyle/>
          <a:p>
            <a:r>
              <a:rPr lang="en-US" altLang="zh-CN"/>
              <a:t>05/17/17</a:t>
            </a:r>
            <a:endParaRPr lang="zh-CN" altLang="en-US"/>
          </a:p>
        </p:txBody>
      </p:sp>
      <p:sp>
        <p:nvSpPr>
          <p:cNvPr id="49" name="灯片编号占位符 48"/>
          <p:cNvSpPr>
            <a:spLocks noGrp="1"/>
          </p:cNvSpPr>
          <p:nvPr>
            <p:ph type="sldNum" sz="quarter" idx="12"/>
          </p:nvPr>
        </p:nvSpPr>
        <p:spPr/>
        <p:txBody>
          <a:bodyPr/>
          <a:lstStyle/>
          <a:p>
            <a:fld id="{247E9148-878F-40B7-BFA1-E02FA96A1581}" type="slidenum">
              <a:rPr lang="zh-CN" altLang="en-US" smtClean="0"/>
              <a:t>30</a:t>
            </a:fld>
            <a:endParaRPr lang="zh-CN" altLang="en-US"/>
          </a:p>
        </p:txBody>
      </p:sp>
    </p:spTree>
    <p:extLst>
      <p:ext uri="{BB962C8B-B14F-4D97-AF65-F5344CB8AC3E}">
        <p14:creationId xmlns:p14="http://schemas.microsoft.com/office/powerpoint/2010/main" val="234304892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Question lists</a:t>
            </a:r>
            <a:endParaRPr lang="zh-CN" altLang="en-US" dirty="0"/>
          </a:p>
        </p:txBody>
      </p:sp>
      <p:sp>
        <p:nvSpPr>
          <p:cNvPr id="3" name="内容占位符 2"/>
          <p:cNvSpPr>
            <a:spLocks noGrp="1"/>
          </p:cNvSpPr>
          <p:nvPr>
            <p:ph idx="1"/>
          </p:nvPr>
        </p:nvSpPr>
        <p:spPr/>
        <p:txBody>
          <a:bodyPr>
            <a:normAutofit/>
          </a:bodyPr>
          <a:lstStyle/>
          <a:p>
            <a:r>
              <a:rPr lang="en-US" altLang="zh-CN" dirty="0"/>
              <a:t>Q4. Why are counts considered correctly assigned when they were less than or equal to true counts? What’s the logic in it?</a:t>
            </a:r>
          </a:p>
          <a:p>
            <a:r>
              <a:rPr lang="en-US" altLang="zh-CN" dirty="0"/>
              <a:t>A4: If the estimated counts are larger than the true counts, it is not correct.</a:t>
            </a:r>
          </a:p>
        </p:txBody>
      </p:sp>
      <p:pic>
        <p:nvPicPr>
          <p:cNvPr id="4" name="Picture 3"/>
          <p:cNvPicPr>
            <a:picLocks noChangeAspect="1"/>
          </p:cNvPicPr>
          <p:nvPr/>
        </p:nvPicPr>
        <p:blipFill>
          <a:blip r:embed="rId2">
            <a:clrChange>
              <a:clrFrom>
                <a:srgbClr val="FFFFFF"/>
              </a:clrFrom>
              <a:clrTo>
                <a:srgbClr val="FFFFFF">
                  <a:alpha val="0"/>
                </a:srgbClr>
              </a:clrTo>
            </a:clrChange>
          </a:blip>
          <a:stretch>
            <a:fillRect/>
          </a:stretch>
        </p:blipFill>
        <p:spPr>
          <a:xfrm>
            <a:off x="8159444" y="-117655"/>
            <a:ext cx="1159883" cy="988800"/>
          </a:xfrm>
          <a:prstGeom prst="rect">
            <a:avLst/>
          </a:prstGeom>
        </p:spPr>
      </p:pic>
      <p:sp>
        <p:nvSpPr>
          <p:cNvPr id="15" name="日期占位符 14"/>
          <p:cNvSpPr>
            <a:spLocks noGrp="1"/>
          </p:cNvSpPr>
          <p:nvPr>
            <p:ph type="dt" sz="half" idx="10"/>
          </p:nvPr>
        </p:nvSpPr>
        <p:spPr/>
        <p:txBody>
          <a:bodyPr/>
          <a:lstStyle/>
          <a:p>
            <a:r>
              <a:rPr lang="en-US" altLang="zh-CN"/>
              <a:t>05/17/17</a:t>
            </a:r>
            <a:endParaRPr lang="zh-CN" altLang="en-US"/>
          </a:p>
        </p:txBody>
      </p:sp>
      <p:sp>
        <p:nvSpPr>
          <p:cNvPr id="16" name="灯片编号占位符 15"/>
          <p:cNvSpPr>
            <a:spLocks noGrp="1"/>
          </p:cNvSpPr>
          <p:nvPr>
            <p:ph type="sldNum" sz="quarter" idx="12"/>
          </p:nvPr>
        </p:nvSpPr>
        <p:spPr/>
        <p:txBody>
          <a:bodyPr/>
          <a:lstStyle/>
          <a:p>
            <a:fld id="{247E9148-878F-40B7-BFA1-E02FA96A1581}" type="slidenum">
              <a:rPr lang="zh-CN" altLang="en-US" smtClean="0"/>
              <a:t>31</a:t>
            </a:fld>
            <a:endParaRPr lang="zh-CN" altLang="en-US"/>
          </a:p>
        </p:txBody>
      </p:sp>
    </p:spTree>
    <p:extLst>
      <p:ext uri="{BB962C8B-B14F-4D97-AF65-F5344CB8AC3E}">
        <p14:creationId xmlns:p14="http://schemas.microsoft.com/office/powerpoint/2010/main" val="227186867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Question lists</a:t>
            </a:r>
            <a:endParaRPr lang="zh-CN" altLang="en-US" dirty="0"/>
          </a:p>
        </p:txBody>
      </p:sp>
      <p:sp>
        <p:nvSpPr>
          <p:cNvPr id="3" name="内容占位符 2"/>
          <p:cNvSpPr>
            <a:spLocks noGrp="1"/>
          </p:cNvSpPr>
          <p:nvPr>
            <p:ph idx="1"/>
          </p:nvPr>
        </p:nvSpPr>
        <p:spPr/>
        <p:txBody>
          <a:bodyPr>
            <a:normAutofit/>
          </a:bodyPr>
          <a:lstStyle/>
          <a:p>
            <a:r>
              <a:rPr lang="en-US" altLang="zh-CN" dirty="0"/>
              <a:t>Q4. What is the reason for not be aliened.</a:t>
            </a:r>
          </a:p>
          <a:p>
            <a:r>
              <a:rPr lang="en-US" altLang="zh-CN" dirty="0"/>
              <a:t>A4: Species not known, cannot sequence. Particularly true for metagenomics. </a:t>
            </a:r>
          </a:p>
        </p:txBody>
      </p:sp>
      <p:pic>
        <p:nvPicPr>
          <p:cNvPr id="4" name="Picture 3"/>
          <p:cNvPicPr>
            <a:picLocks noChangeAspect="1"/>
          </p:cNvPicPr>
          <p:nvPr/>
        </p:nvPicPr>
        <p:blipFill>
          <a:blip r:embed="rId2">
            <a:clrChange>
              <a:clrFrom>
                <a:srgbClr val="FFFFFF"/>
              </a:clrFrom>
              <a:clrTo>
                <a:srgbClr val="FFFFFF">
                  <a:alpha val="0"/>
                </a:srgbClr>
              </a:clrTo>
            </a:clrChange>
          </a:blip>
          <a:stretch>
            <a:fillRect/>
          </a:stretch>
        </p:blipFill>
        <p:spPr>
          <a:xfrm>
            <a:off x="8159444" y="-117655"/>
            <a:ext cx="1159883" cy="988800"/>
          </a:xfrm>
          <a:prstGeom prst="rect">
            <a:avLst/>
          </a:prstGeom>
        </p:spPr>
      </p:pic>
      <p:sp>
        <p:nvSpPr>
          <p:cNvPr id="15" name="日期占位符 14"/>
          <p:cNvSpPr>
            <a:spLocks noGrp="1"/>
          </p:cNvSpPr>
          <p:nvPr>
            <p:ph type="dt" sz="half" idx="10"/>
          </p:nvPr>
        </p:nvSpPr>
        <p:spPr/>
        <p:txBody>
          <a:bodyPr/>
          <a:lstStyle/>
          <a:p>
            <a:r>
              <a:rPr lang="en-US" altLang="zh-CN"/>
              <a:t>05/17/17</a:t>
            </a:r>
            <a:endParaRPr lang="zh-CN" altLang="en-US"/>
          </a:p>
        </p:txBody>
      </p:sp>
      <p:sp>
        <p:nvSpPr>
          <p:cNvPr id="16" name="灯片编号占位符 15"/>
          <p:cNvSpPr>
            <a:spLocks noGrp="1"/>
          </p:cNvSpPr>
          <p:nvPr>
            <p:ph type="sldNum" sz="quarter" idx="12"/>
          </p:nvPr>
        </p:nvSpPr>
        <p:spPr/>
        <p:txBody>
          <a:bodyPr/>
          <a:lstStyle/>
          <a:p>
            <a:fld id="{247E9148-878F-40B7-BFA1-E02FA96A1581}" type="slidenum">
              <a:rPr lang="zh-CN" altLang="en-US" smtClean="0"/>
              <a:t>32</a:t>
            </a:fld>
            <a:endParaRPr lang="zh-CN" altLang="en-US"/>
          </a:p>
        </p:txBody>
      </p:sp>
    </p:spTree>
    <p:extLst>
      <p:ext uri="{BB962C8B-B14F-4D97-AF65-F5344CB8AC3E}">
        <p14:creationId xmlns:p14="http://schemas.microsoft.com/office/powerpoint/2010/main" val="22311027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Introduction of metagenomes</a:t>
            </a:r>
            <a:endParaRPr lang="zh-CN" altLang="en-US" dirty="0"/>
          </a:p>
        </p:txBody>
      </p:sp>
      <p:sp>
        <p:nvSpPr>
          <p:cNvPr id="3" name="内容占位符 2"/>
          <p:cNvSpPr>
            <a:spLocks noGrp="1"/>
          </p:cNvSpPr>
          <p:nvPr>
            <p:ph idx="1"/>
          </p:nvPr>
        </p:nvSpPr>
        <p:spPr/>
        <p:txBody>
          <a:bodyPr/>
          <a:lstStyle/>
          <a:p>
            <a:r>
              <a:rPr lang="en-US" b="1" dirty="0"/>
              <a:t>Metagenomics</a:t>
            </a:r>
            <a:r>
              <a:rPr lang="en-US" dirty="0"/>
              <a:t> is the study of</a:t>
            </a:r>
            <a:r>
              <a:rPr lang="zh-CN" altLang="en-US" dirty="0"/>
              <a:t> </a:t>
            </a:r>
            <a:r>
              <a:rPr lang="en-US" altLang="zh-CN" dirty="0"/>
              <a:t>genetic</a:t>
            </a:r>
            <a:r>
              <a:rPr lang="en-US" dirty="0"/>
              <a:t> material recovered directly from </a:t>
            </a:r>
            <a:r>
              <a:rPr lang="en-US" altLang="zh-CN" dirty="0"/>
              <a:t>environmental</a:t>
            </a:r>
            <a:r>
              <a:rPr lang="en-US" dirty="0"/>
              <a:t> samples. </a:t>
            </a:r>
            <a:endParaRPr lang="zh-CN" altLang="en-US" dirty="0"/>
          </a:p>
        </p:txBody>
      </p:sp>
      <p:pic>
        <p:nvPicPr>
          <p:cNvPr id="4" name="Picture 3"/>
          <p:cNvPicPr>
            <a:picLocks noChangeAspect="1"/>
          </p:cNvPicPr>
          <p:nvPr/>
        </p:nvPicPr>
        <p:blipFill>
          <a:blip r:embed="rId3">
            <a:clrChange>
              <a:clrFrom>
                <a:srgbClr val="FFFFFF"/>
              </a:clrFrom>
              <a:clrTo>
                <a:srgbClr val="FFFFFF">
                  <a:alpha val="0"/>
                </a:srgbClr>
              </a:clrTo>
            </a:clrChange>
          </a:blip>
          <a:stretch>
            <a:fillRect/>
          </a:stretch>
        </p:blipFill>
        <p:spPr>
          <a:xfrm>
            <a:off x="8159444" y="-117655"/>
            <a:ext cx="1159883" cy="988800"/>
          </a:xfrm>
          <a:prstGeom prst="rect">
            <a:avLst/>
          </a:prstGeom>
        </p:spPr>
      </p:pic>
      <p:sp>
        <p:nvSpPr>
          <p:cNvPr id="6" name="日期占位符 5"/>
          <p:cNvSpPr>
            <a:spLocks noGrp="1"/>
          </p:cNvSpPr>
          <p:nvPr>
            <p:ph type="dt" sz="half" idx="10"/>
          </p:nvPr>
        </p:nvSpPr>
        <p:spPr/>
        <p:txBody>
          <a:bodyPr/>
          <a:lstStyle/>
          <a:p>
            <a:r>
              <a:rPr lang="en-US" altLang="zh-CN"/>
              <a:t>05/17/17</a:t>
            </a:r>
            <a:endParaRPr lang="zh-CN" altLang="en-US"/>
          </a:p>
        </p:txBody>
      </p:sp>
      <p:sp>
        <p:nvSpPr>
          <p:cNvPr id="7" name="灯片编号占位符 6"/>
          <p:cNvSpPr>
            <a:spLocks noGrp="1"/>
          </p:cNvSpPr>
          <p:nvPr>
            <p:ph type="sldNum" sz="quarter" idx="12"/>
          </p:nvPr>
        </p:nvSpPr>
        <p:spPr/>
        <p:txBody>
          <a:bodyPr/>
          <a:lstStyle/>
          <a:p>
            <a:fld id="{247E9148-878F-40B7-BFA1-E02FA96A1581}" type="slidenum">
              <a:rPr lang="zh-CN" altLang="en-US" smtClean="0"/>
              <a:t>4</a:t>
            </a:fld>
            <a:endParaRPr lang="zh-CN" altLang="en-US"/>
          </a:p>
        </p:txBody>
      </p:sp>
      <p:sp>
        <p:nvSpPr>
          <p:cNvPr id="8" name="文本框 7"/>
          <p:cNvSpPr txBox="1"/>
          <p:nvPr/>
        </p:nvSpPr>
        <p:spPr>
          <a:xfrm flipH="1">
            <a:off x="588963" y="3024657"/>
            <a:ext cx="4037443" cy="646331"/>
          </a:xfrm>
          <a:prstGeom prst="rect">
            <a:avLst/>
          </a:prstGeom>
          <a:noFill/>
        </p:spPr>
        <p:txBody>
          <a:bodyPr wrap="square" rtlCol="0">
            <a:spAutoFit/>
          </a:bodyPr>
          <a:lstStyle/>
          <a:p>
            <a:r>
              <a:rPr lang="en-US" dirty="0"/>
              <a:t>Problem: read assignment, </a:t>
            </a:r>
            <a:r>
              <a:rPr lang="en-US" altLang="zh-CN" dirty="0"/>
              <a:t>assigning sequenced reads to taxa.</a:t>
            </a:r>
            <a:endParaRPr lang="en-US" dirty="0"/>
          </a:p>
        </p:txBody>
      </p:sp>
      <p:pic>
        <p:nvPicPr>
          <p:cNvPr id="1028" name="Picture 4" descr="https://upload.wikimedia.org/wikipedia/commons/9/9e/Hot_spring_stream.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57350" y="3926480"/>
            <a:ext cx="1900670" cy="2780408"/>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cxnSp>
        <p:nvCxnSpPr>
          <p:cNvPr id="11" name="直接箭头连接符 10"/>
          <p:cNvCxnSpPr/>
          <p:nvPr/>
        </p:nvCxnSpPr>
        <p:spPr>
          <a:xfrm>
            <a:off x="3797877" y="5205845"/>
            <a:ext cx="868216"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14" name="Picture 4"/>
          <p:cNvPicPr>
            <a:picLocks noChangeAspect="1"/>
          </p:cNvPicPr>
          <p:nvPr/>
        </p:nvPicPr>
        <p:blipFill>
          <a:blip r:embed="rId5"/>
          <a:stretch>
            <a:fillRect/>
          </a:stretch>
        </p:blipFill>
        <p:spPr>
          <a:xfrm>
            <a:off x="4572000" y="3451443"/>
            <a:ext cx="4495813" cy="2885495"/>
          </a:xfrm>
          <a:prstGeom prst="rect">
            <a:avLst/>
          </a:prstGeom>
        </p:spPr>
      </p:pic>
    </p:spTree>
    <p:extLst>
      <p:ext uri="{BB962C8B-B14F-4D97-AF65-F5344CB8AC3E}">
        <p14:creationId xmlns:p14="http://schemas.microsoft.com/office/powerpoint/2010/main" val="38400064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Metagenomics vs RNA-</a:t>
            </a:r>
            <a:r>
              <a:rPr lang="en-US" altLang="zh-CN" dirty="0" err="1"/>
              <a:t>Seq</a:t>
            </a:r>
            <a:endParaRPr lang="zh-CN" altLang="en-US" dirty="0"/>
          </a:p>
        </p:txBody>
      </p:sp>
      <p:graphicFrame>
        <p:nvGraphicFramePr>
          <p:cNvPr id="4" name="内容占位符 3"/>
          <p:cNvGraphicFramePr>
            <a:graphicFrameLocks noGrp="1"/>
          </p:cNvGraphicFramePr>
          <p:nvPr>
            <p:ph idx="1"/>
            <p:extLst>
              <p:ext uri="{D42A27DB-BD31-4B8C-83A1-F6EECF244321}">
                <p14:modId xmlns:p14="http://schemas.microsoft.com/office/powerpoint/2010/main" val="344094297"/>
              </p:ext>
            </p:extLst>
          </p:nvPr>
        </p:nvGraphicFramePr>
        <p:xfrm>
          <a:off x="290285" y="1921669"/>
          <a:ext cx="8563430" cy="3454812"/>
        </p:xfrm>
        <a:graphic>
          <a:graphicData uri="http://schemas.openxmlformats.org/drawingml/2006/table">
            <a:tbl>
              <a:tblPr firstRow="1" bandRow="1">
                <a:tableStyleId>{5C22544A-7EE6-4342-B048-85BDC9FD1C3A}</a:tableStyleId>
              </a:tblPr>
              <a:tblGrid>
                <a:gridCol w="1773628">
                  <a:extLst>
                    <a:ext uri="{9D8B030D-6E8A-4147-A177-3AD203B41FA5}">
                      <a16:colId xmlns:a16="http://schemas.microsoft.com/office/drawing/2014/main" val="20000"/>
                    </a:ext>
                  </a:extLst>
                </a:gridCol>
                <a:gridCol w="3234209">
                  <a:extLst>
                    <a:ext uri="{9D8B030D-6E8A-4147-A177-3AD203B41FA5}">
                      <a16:colId xmlns:a16="http://schemas.microsoft.com/office/drawing/2014/main" val="20001"/>
                    </a:ext>
                  </a:extLst>
                </a:gridCol>
                <a:gridCol w="3555593">
                  <a:extLst>
                    <a:ext uri="{9D8B030D-6E8A-4147-A177-3AD203B41FA5}">
                      <a16:colId xmlns:a16="http://schemas.microsoft.com/office/drawing/2014/main" val="20002"/>
                    </a:ext>
                  </a:extLst>
                </a:gridCol>
              </a:tblGrid>
              <a:tr h="778716">
                <a:tc>
                  <a:txBody>
                    <a:bodyPr/>
                    <a:lstStyle/>
                    <a:p>
                      <a:endParaRPr lang="zh-CN" altLang="en-US" sz="2000" dirty="0"/>
                    </a:p>
                  </a:txBody>
                  <a:tcPr marL="68580" marR="68580" marT="34290" marB="34290"/>
                </a:tc>
                <a:tc>
                  <a:txBody>
                    <a:bodyPr/>
                    <a:lstStyle/>
                    <a:p>
                      <a:r>
                        <a:rPr lang="en-US" altLang="zh-CN" sz="2000" dirty="0"/>
                        <a:t>Metagenomics</a:t>
                      </a:r>
                      <a:endParaRPr lang="zh-CN" altLang="en-US" sz="2000" dirty="0"/>
                    </a:p>
                  </a:txBody>
                  <a:tcPr marL="68580" marR="68580" marT="34290" marB="34290"/>
                </a:tc>
                <a:tc>
                  <a:txBody>
                    <a:bodyPr/>
                    <a:lstStyle/>
                    <a:p>
                      <a:r>
                        <a:rPr lang="en-US" altLang="zh-CN" sz="2000" dirty="0"/>
                        <a:t>RNA-</a:t>
                      </a:r>
                      <a:r>
                        <a:rPr lang="en-US" altLang="zh-CN" sz="2000" dirty="0" err="1"/>
                        <a:t>Seq</a:t>
                      </a:r>
                      <a:endParaRPr lang="zh-CN" altLang="en-US" sz="2000" dirty="0"/>
                    </a:p>
                  </a:txBody>
                  <a:tcPr marL="68580" marR="68580" marT="34290" marB="34290"/>
                </a:tc>
                <a:extLst>
                  <a:ext uri="{0D108BD9-81ED-4DB2-BD59-A6C34878D82A}">
                    <a16:rowId xmlns:a16="http://schemas.microsoft.com/office/drawing/2014/main" val="10000"/>
                  </a:ext>
                </a:extLst>
              </a:tr>
              <a:tr h="778716">
                <a:tc>
                  <a:txBody>
                    <a:bodyPr/>
                    <a:lstStyle/>
                    <a:p>
                      <a:r>
                        <a:rPr lang="en-US" altLang="zh-CN" sz="2000" dirty="0"/>
                        <a:t>Similarity</a:t>
                      </a:r>
                      <a:endParaRPr lang="zh-CN" altLang="en-US" sz="2000" dirty="0"/>
                    </a:p>
                  </a:txBody>
                  <a:tcPr marL="68580" marR="68580" marT="34290" marB="34290"/>
                </a:tc>
                <a:tc gridSpan="2">
                  <a:txBody>
                    <a:bodyPr/>
                    <a:lstStyle/>
                    <a:p>
                      <a:pPr algn="ctr"/>
                      <a:r>
                        <a:rPr lang="en-US" altLang="zh-CN" sz="2000" dirty="0"/>
                        <a:t>Assign</a:t>
                      </a:r>
                      <a:r>
                        <a:rPr lang="en-US" altLang="zh-CN" sz="2000" baseline="0" dirty="0"/>
                        <a:t> genomic reads into a specific group</a:t>
                      </a:r>
                      <a:endParaRPr lang="zh-CN" altLang="en-US" sz="2000" dirty="0"/>
                    </a:p>
                  </a:txBody>
                  <a:tcPr marL="68580" marR="68580" marT="34290" marB="34290"/>
                </a:tc>
                <a:tc hMerge="1">
                  <a:txBody>
                    <a:bodyPr/>
                    <a:lstStyle/>
                    <a:p>
                      <a:endParaRPr lang="zh-CN" altLang="en-US"/>
                    </a:p>
                  </a:txBody>
                  <a:tcPr/>
                </a:tc>
                <a:extLst>
                  <a:ext uri="{0D108BD9-81ED-4DB2-BD59-A6C34878D82A}">
                    <a16:rowId xmlns:a16="http://schemas.microsoft.com/office/drawing/2014/main" val="10001"/>
                  </a:ext>
                </a:extLst>
              </a:tr>
              <a:tr h="778716">
                <a:tc>
                  <a:txBody>
                    <a:bodyPr/>
                    <a:lstStyle/>
                    <a:p>
                      <a:r>
                        <a:rPr lang="en-US" altLang="zh-CN" sz="2000" dirty="0"/>
                        <a:t>Difference</a:t>
                      </a:r>
                      <a:endParaRPr lang="zh-CN" altLang="en-US" sz="2000" dirty="0"/>
                    </a:p>
                  </a:txBody>
                  <a:tcPr marL="68580" marR="68580" marT="34290" marB="34290"/>
                </a:tc>
                <a:tc>
                  <a:txBody>
                    <a:bodyPr/>
                    <a:lstStyle/>
                    <a:p>
                      <a:pPr marL="342900" indent="-342900">
                        <a:buAutoNum type="arabicPeriod"/>
                      </a:pPr>
                      <a:r>
                        <a:rPr lang="en-US" altLang="zh-CN" sz="2000" dirty="0"/>
                        <a:t>Map</a:t>
                      </a:r>
                      <a:r>
                        <a:rPr lang="en-US" altLang="zh-CN" sz="2000" baseline="0" dirty="0"/>
                        <a:t> reads at a strain level</a:t>
                      </a:r>
                    </a:p>
                    <a:p>
                      <a:pPr marL="342900" indent="-342900">
                        <a:buAutoNum type="arabicPeriod"/>
                      </a:pPr>
                      <a:r>
                        <a:rPr lang="en-US" altLang="zh-CN" sz="2000" dirty="0"/>
                        <a:t>Genomic</a:t>
                      </a:r>
                      <a:r>
                        <a:rPr lang="en-US" altLang="zh-CN" sz="2000" baseline="0" dirty="0"/>
                        <a:t> sequences are larger</a:t>
                      </a:r>
                    </a:p>
                    <a:p>
                      <a:pPr marL="342900" indent="-342900">
                        <a:buAutoNum type="arabicPeriod"/>
                      </a:pPr>
                      <a:r>
                        <a:rPr lang="en-US" altLang="zh-CN" sz="2000" baseline="0" dirty="0"/>
                        <a:t>Reference database less complete</a:t>
                      </a:r>
                      <a:endParaRPr lang="zh-CN" altLang="en-US" sz="2000" dirty="0"/>
                    </a:p>
                  </a:txBody>
                  <a:tcPr marL="68580" marR="68580" marT="34290" marB="34290"/>
                </a:tc>
                <a:tc>
                  <a:txBody>
                    <a:bodyPr/>
                    <a:lstStyle/>
                    <a:p>
                      <a:pPr marL="342900" indent="-342900">
                        <a:buAutoNum type="arabicPeriod"/>
                      </a:pPr>
                      <a:r>
                        <a:rPr lang="en-US" altLang="zh-CN" sz="2000" baseline="0" dirty="0"/>
                        <a:t>Map read to a specific isoform </a:t>
                      </a:r>
                    </a:p>
                    <a:p>
                      <a:pPr marL="342900" indent="-342900">
                        <a:buAutoNum type="arabicPeriod"/>
                      </a:pPr>
                      <a:r>
                        <a:rPr lang="en-US" altLang="zh-CN" sz="2000" baseline="0" dirty="0"/>
                        <a:t>Transcripts are relatively small</a:t>
                      </a:r>
                    </a:p>
                    <a:p>
                      <a:pPr marL="342900" indent="-342900">
                        <a:buAutoNum type="arabicPeriod"/>
                      </a:pPr>
                      <a:r>
                        <a:rPr lang="en-US" altLang="zh-CN" sz="2000" baseline="0" dirty="0"/>
                        <a:t>Reference database well established</a:t>
                      </a:r>
                      <a:endParaRPr lang="zh-CN" altLang="en-US" sz="2000" dirty="0"/>
                    </a:p>
                  </a:txBody>
                  <a:tcPr marL="68580" marR="68580" marT="34290" marB="34290"/>
                </a:tc>
                <a:extLst>
                  <a:ext uri="{0D108BD9-81ED-4DB2-BD59-A6C34878D82A}">
                    <a16:rowId xmlns:a16="http://schemas.microsoft.com/office/drawing/2014/main" val="10002"/>
                  </a:ext>
                </a:extLst>
              </a:tr>
            </a:tbl>
          </a:graphicData>
        </a:graphic>
      </p:graphicFrame>
      <p:pic>
        <p:nvPicPr>
          <p:cNvPr id="5" name="Picture 4"/>
          <p:cNvPicPr>
            <a:picLocks noChangeAspect="1"/>
          </p:cNvPicPr>
          <p:nvPr/>
        </p:nvPicPr>
        <p:blipFill>
          <a:blip r:embed="rId3">
            <a:clrChange>
              <a:clrFrom>
                <a:srgbClr val="FFFFFF"/>
              </a:clrFrom>
              <a:clrTo>
                <a:srgbClr val="FFFFFF">
                  <a:alpha val="0"/>
                </a:srgbClr>
              </a:clrTo>
            </a:clrChange>
          </a:blip>
          <a:stretch>
            <a:fillRect/>
          </a:stretch>
        </p:blipFill>
        <p:spPr>
          <a:xfrm>
            <a:off x="8159444" y="-117655"/>
            <a:ext cx="1159883" cy="988800"/>
          </a:xfrm>
          <a:prstGeom prst="rect">
            <a:avLst/>
          </a:prstGeom>
        </p:spPr>
      </p:pic>
      <p:sp>
        <p:nvSpPr>
          <p:cNvPr id="3" name="日期占位符 2"/>
          <p:cNvSpPr>
            <a:spLocks noGrp="1"/>
          </p:cNvSpPr>
          <p:nvPr>
            <p:ph type="dt" sz="half" idx="10"/>
          </p:nvPr>
        </p:nvSpPr>
        <p:spPr/>
        <p:txBody>
          <a:bodyPr/>
          <a:lstStyle/>
          <a:p>
            <a:r>
              <a:rPr lang="en-US" altLang="zh-CN"/>
              <a:t>05/17/17</a:t>
            </a:r>
            <a:endParaRPr lang="zh-CN" altLang="en-US"/>
          </a:p>
        </p:txBody>
      </p:sp>
      <p:sp>
        <p:nvSpPr>
          <p:cNvPr id="6" name="灯片编号占位符 5"/>
          <p:cNvSpPr>
            <a:spLocks noGrp="1"/>
          </p:cNvSpPr>
          <p:nvPr>
            <p:ph type="sldNum" sz="quarter" idx="12"/>
          </p:nvPr>
        </p:nvSpPr>
        <p:spPr/>
        <p:txBody>
          <a:bodyPr/>
          <a:lstStyle/>
          <a:p>
            <a:fld id="{247E9148-878F-40B7-BFA1-E02FA96A1581}" type="slidenum">
              <a:rPr lang="zh-CN" altLang="en-US" smtClean="0"/>
              <a:t>5</a:t>
            </a:fld>
            <a:endParaRPr lang="zh-CN" altLang="en-US"/>
          </a:p>
        </p:txBody>
      </p:sp>
    </p:spTree>
    <p:extLst>
      <p:ext uri="{BB962C8B-B14F-4D97-AF65-F5344CB8AC3E}">
        <p14:creationId xmlns:p14="http://schemas.microsoft.com/office/powerpoint/2010/main" val="26344751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628650" y="365126"/>
            <a:ext cx="7886700" cy="1325563"/>
          </a:xfrm>
        </p:spPr>
        <p:txBody>
          <a:bodyPr/>
          <a:lstStyle/>
          <a:p>
            <a:r>
              <a:rPr lang="en-US" altLang="zh-CN" dirty="0"/>
              <a:t>Apply RNA-</a:t>
            </a:r>
            <a:r>
              <a:rPr lang="en-US" altLang="zh-CN" dirty="0" err="1"/>
              <a:t>Seq</a:t>
            </a:r>
            <a:r>
              <a:rPr lang="en-US" altLang="zh-CN" dirty="0"/>
              <a:t> methodology to metagenomics </a:t>
            </a:r>
            <a:endParaRPr lang="zh-CN" altLang="en-US" dirty="0"/>
          </a:p>
        </p:txBody>
      </p:sp>
      <p:sp>
        <p:nvSpPr>
          <p:cNvPr id="5" name="TextBox 4"/>
          <p:cNvSpPr txBox="1"/>
          <p:nvPr/>
        </p:nvSpPr>
        <p:spPr>
          <a:xfrm>
            <a:off x="332509" y="2438834"/>
            <a:ext cx="8672946" cy="830997"/>
          </a:xfrm>
          <a:prstGeom prst="rect">
            <a:avLst/>
          </a:prstGeom>
          <a:noFill/>
        </p:spPr>
        <p:txBody>
          <a:bodyPr wrap="square" rtlCol="0">
            <a:spAutoFit/>
          </a:bodyPr>
          <a:lstStyle/>
          <a:p>
            <a:r>
              <a:rPr lang="en-US" altLang="zh-CN" sz="2400" dirty="0"/>
              <a:t>Origin:</a:t>
            </a:r>
            <a:r>
              <a:rPr lang="zh-CN" altLang="en-US" sz="2400" dirty="0"/>
              <a:t> </a:t>
            </a:r>
            <a:r>
              <a:rPr lang="en-US" altLang="zh-CN" sz="2400" dirty="0"/>
              <a:t> [Paulson et al., 2013]  </a:t>
            </a:r>
            <a:r>
              <a:rPr lang="en-US" altLang="zh-CN" sz="2400" baseline="30000" dirty="0"/>
              <a:t>[]  </a:t>
            </a:r>
            <a:r>
              <a:rPr lang="en-US" altLang="zh-CN" sz="2400" baseline="-25000" dirty="0"/>
              <a:t> </a:t>
            </a:r>
            <a:r>
              <a:rPr lang="en-US" altLang="zh-CN" sz="2400" dirty="0"/>
              <a:t>Statistical methods for identifying diﬀerential abundances in microbial marker genes were developed</a:t>
            </a:r>
            <a:endParaRPr lang="zh-CN" altLang="en-US" sz="2400" dirty="0"/>
          </a:p>
        </p:txBody>
      </p:sp>
      <p:sp>
        <p:nvSpPr>
          <p:cNvPr id="6" name="Rectangle 5"/>
          <p:cNvSpPr/>
          <p:nvPr/>
        </p:nvSpPr>
        <p:spPr>
          <a:xfrm>
            <a:off x="332508" y="6112363"/>
            <a:ext cx="8672947" cy="646331"/>
          </a:xfrm>
          <a:prstGeom prst="rect">
            <a:avLst/>
          </a:prstGeom>
        </p:spPr>
        <p:txBody>
          <a:bodyPr wrap="square">
            <a:spAutoFit/>
          </a:bodyPr>
          <a:lstStyle/>
          <a:p>
            <a:r>
              <a:rPr lang="en-US" altLang="zh-CN" dirty="0"/>
              <a:t>[1] </a:t>
            </a:r>
            <a:r>
              <a:rPr lang="zh-CN" altLang="en-US" dirty="0"/>
              <a:t>Paulson, J. N., Stine, O. C., Bravo, H. C., and Pop, M. (2013). Diﬀerential abundance analysis for microbial marker-gene surveys. Nature methods, 10(12):1200–1202.</a:t>
            </a:r>
          </a:p>
        </p:txBody>
      </p:sp>
      <p:sp>
        <p:nvSpPr>
          <p:cNvPr id="2" name="日期占位符 1"/>
          <p:cNvSpPr>
            <a:spLocks noGrp="1"/>
          </p:cNvSpPr>
          <p:nvPr>
            <p:ph type="dt" sz="half" idx="10"/>
          </p:nvPr>
        </p:nvSpPr>
        <p:spPr/>
        <p:txBody>
          <a:bodyPr/>
          <a:lstStyle/>
          <a:p>
            <a:r>
              <a:rPr lang="en-US" altLang="zh-CN"/>
              <a:t>05/17/17</a:t>
            </a:r>
            <a:endParaRPr lang="zh-CN" altLang="en-US"/>
          </a:p>
        </p:txBody>
      </p:sp>
      <p:sp>
        <p:nvSpPr>
          <p:cNvPr id="3" name="灯片编号占位符 2"/>
          <p:cNvSpPr>
            <a:spLocks noGrp="1"/>
          </p:cNvSpPr>
          <p:nvPr>
            <p:ph type="sldNum" sz="quarter" idx="12"/>
          </p:nvPr>
        </p:nvSpPr>
        <p:spPr/>
        <p:txBody>
          <a:bodyPr/>
          <a:lstStyle/>
          <a:p>
            <a:fld id="{247E9148-878F-40B7-BFA1-E02FA96A1581}" type="slidenum">
              <a:rPr lang="zh-CN" altLang="en-US" smtClean="0"/>
              <a:t>6</a:t>
            </a:fld>
            <a:endParaRPr lang="zh-CN" altLang="en-US"/>
          </a:p>
        </p:txBody>
      </p:sp>
    </p:spTree>
    <p:extLst>
      <p:ext uri="{BB962C8B-B14F-4D97-AF65-F5344CB8AC3E}">
        <p14:creationId xmlns:p14="http://schemas.microsoft.com/office/powerpoint/2010/main" val="19080405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Programs comparison</a:t>
            </a:r>
            <a:endParaRPr lang="zh-CN" altLang="en-US" dirty="0"/>
          </a:p>
        </p:txBody>
      </p:sp>
      <p:graphicFrame>
        <p:nvGraphicFramePr>
          <p:cNvPr id="4" name="内容占位符 3"/>
          <p:cNvGraphicFramePr>
            <a:graphicFrameLocks noGrp="1"/>
          </p:cNvGraphicFramePr>
          <p:nvPr>
            <p:ph idx="1"/>
            <p:extLst>
              <p:ext uri="{D42A27DB-BD31-4B8C-83A1-F6EECF244321}">
                <p14:modId xmlns:p14="http://schemas.microsoft.com/office/powerpoint/2010/main" val="2171534687"/>
              </p:ext>
            </p:extLst>
          </p:nvPr>
        </p:nvGraphicFramePr>
        <p:xfrm>
          <a:off x="628650" y="1893362"/>
          <a:ext cx="7886700" cy="3322320"/>
        </p:xfrm>
        <a:graphic>
          <a:graphicData uri="http://schemas.openxmlformats.org/drawingml/2006/table">
            <a:tbl>
              <a:tblPr firstRow="1" bandRow="1">
                <a:tableStyleId>{5C22544A-7EE6-4342-B048-85BDC9FD1C3A}</a:tableStyleId>
              </a:tblPr>
              <a:tblGrid>
                <a:gridCol w="2100036">
                  <a:extLst>
                    <a:ext uri="{9D8B030D-6E8A-4147-A177-3AD203B41FA5}">
                      <a16:colId xmlns:a16="http://schemas.microsoft.com/office/drawing/2014/main" val="20000"/>
                    </a:ext>
                  </a:extLst>
                </a:gridCol>
                <a:gridCol w="3157764">
                  <a:extLst>
                    <a:ext uri="{9D8B030D-6E8A-4147-A177-3AD203B41FA5}">
                      <a16:colId xmlns:a16="http://schemas.microsoft.com/office/drawing/2014/main" val="20001"/>
                    </a:ext>
                  </a:extLst>
                </a:gridCol>
                <a:gridCol w="2628900">
                  <a:extLst>
                    <a:ext uri="{9D8B030D-6E8A-4147-A177-3AD203B41FA5}">
                      <a16:colId xmlns:a16="http://schemas.microsoft.com/office/drawing/2014/main" val="20002"/>
                    </a:ext>
                  </a:extLst>
                </a:gridCol>
              </a:tblGrid>
              <a:tr h="278130">
                <a:tc>
                  <a:txBody>
                    <a:bodyPr/>
                    <a:lstStyle/>
                    <a:p>
                      <a:r>
                        <a:rPr lang="en-US" altLang="zh-CN" sz="2000" dirty="0"/>
                        <a:t>Program</a:t>
                      </a:r>
                      <a:endParaRPr lang="zh-CN" altLang="en-US" sz="2000" dirty="0"/>
                    </a:p>
                  </a:txBody>
                  <a:tcPr marL="68580" marR="68580" marT="34290" marB="34290"/>
                </a:tc>
                <a:tc>
                  <a:txBody>
                    <a:bodyPr/>
                    <a:lstStyle/>
                    <a:p>
                      <a:r>
                        <a:rPr lang="en-US" altLang="zh-CN" sz="2000" dirty="0"/>
                        <a:t>Pros</a:t>
                      </a:r>
                      <a:endParaRPr lang="zh-CN" altLang="en-US" sz="2000" dirty="0"/>
                    </a:p>
                  </a:txBody>
                  <a:tcPr marL="68580" marR="68580" marT="34290" marB="34290"/>
                </a:tc>
                <a:tc>
                  <a:txBody>
                    <a:bodyPr/>
                    <a:lstStyle/>
                    <a:p>
                      <a:r>
                        <a:rPr lang="en-US" altLang="zh-CN" sz="2000" dirty="0"/>
                        <a:t>Cons</a:t>
                      </a:r>
                      <a:endParaRPr lang="zh-CN" altLang="en-US" sz="2000" dirty="0"/>
                    </a:p>
                  </a:txBody>
                  <a:tcPr marL="68580" marR="68580" marT="34290" marB="34290"/>
                </a:tc>
                <a:extLst>
                  <a:ext uri="{0D108BD9-81ED-4DB2-BD59-A6C34878D82A}">
                    <a16:rowId xmlns:a16="http://schemas.microsoft.com/office/drawing/2014/main" val="10000"/>
                  </a:ext>
                </a:extLst>
              </a:tr>
              <a:tr h="685800">
                <a:tc>
                  <a:txBody>
                    <a:bodyPr/>
                    <a:lstStyle/>
                    <a:p>
                      <a:r>
                        <a:rPr lang="en-US" altLang="zh-CN" sz="2000" dirty="0"/>
                        <a:t>MEGAN</a:t>
                      </a:r>
                      <a:r>
                        <a:rPr lang="en-US" altLang="zh-CN" sz="2000" baseline="30000" dirty="0"/>
                        <a:t>[]</a:t>
                      </a:r>
                      <a:endParaRPr lang="zh-CN" altLang="en-US" sz="2000" dirty="0"/>
                    </a:p>
                  </a:txBody>
                  <a:tcPr marL="68580" marR="68580" marT="34290" marB="34290"/>
                </a:tc>
                <a:tc>
                  <a:txBody>
                    <a:bodyPr/>
                    <a:lstStyle/>
                    <a:p>
                      <a:pPr marL="342900" indent="-342900">
                        <a:buAutoNum type="arabicPeriod"/>
                      </a:pPr>
                      <a:r>
                        <a:rPr lang="en-US" altLang="zh-CN" sz="2000" dirty="0"/>
                        <a:t>Assign</a:t>
                      </a:r>
                      <a:r>
                        <a:rPr lang="en-US" altLang="zh-CN" sz="2000" baseline="0" dirty="0"/>
                        <a:t> reads to lowest taxonomic level</a:t>
                      </a:r>
                    </a:p>
                    <a:p>
                      <a:pPr marL="342900" indent="-342900">
                        <a:buAutoNum type="arabicPeriod"/>
                      </a:pPr>
                      <a:r>
                        <a:rPr lang="en-US" altLang="zh-CN" sz="2000" dirty="0"/>
                        <a:t>Powerful visualization</a:t>
                      </a:r>
                      <a:r>
                        <a:rPr lang="en-US" altLang="zh-CN" sz="2000" baseline="0" dirty="0"/>
                        <a:t> toolkit</a:t>
                      </a:r>
                      <a:endParaRPr lang="zh-CN" altLang="en-US" sz="2000" dirty="0"/>
                    </a:p>
                  </a:txBody>
                  <a:tcPr marL="68580" marR="68580" marT="34290" marB="34290"/>
                </a:tc>
                <a:tc>
                  <a:txBody>
                    <a:bodyPr/>
                    <a:lstStyle/>
                    <a:p>
                      <a:pPr marL="342900" indent="-342900">
                        <a:buAutoNum type="arabicPeriod"/>
                      </a:pPr>
                      <a:r>
                        <a:rPr lang="en-US" altLang="zh-CN" sz="2000" dirty="0"/>
                        <a:t>Ambiguous</a:t>
                      </a:r>
                      <a:r>
                        <a:rPr lang="en-US" altLang="zh-CN" sz="2000" baseline="0" dirty="0"/>
                        <a:t> mapping reads ignores individual strains</a:t>
                      </a:r>
                    </a:p>
                    <a:p>
                      <a:pPr marL="342900" indent="-342900">
                        <a:buAutoNum type="arabicPeriod"/>
                      </a:pPr>
                      <a:r>
                        <a:rPr lang="en-US" altLang="zh-CN" sz="2000" baseline="0" dirty="0"/>
                        <a:t>Computation problem</a:t>
                      </a:r>
                      <a:endParaRPr lang="zh-CN" altLang="en-US" sz="2000" dirty="0"/>
                    </a:p>
                  </a:txBody>
                  <a:tcPr marL="68580" marR="68580" marT="34290" marB="34290"/>
                </a:tc>
                <a:extLst>
                  <a:ext uri="{0D108BD9-81ED-4DB2-BD59-A6C34878D82A}">
                    <a16:rowId xmlns:a16="http://schemas.microsoft.com/office/drawing/2014/main" val="10001"/>
                  </a:ext>
                </a:extLst>
              </a:tr>
              <a:tr h="480060">
                <a:tc>
                  <a:txBody>
                    <a:bodyPr/>
                    <a:lstStyle/>
                    <a:p>
                      <a:r>
                        <a:rPr lang="en-US" altLang="zh-CN" sz="2000" dirty="0"/>
                        <a:t>Kraken</a:t>
                      </a:r>
                      <a:r>
                        <a:rPr lang="en-US" altLang="zh-CN" sz="2000" baseline="30000" dirty="0"/>
                        <a:t>[]</a:t>
                      </a:r>
                      <a:endParaRPr lang="zh-CN" altLang="en-US" sz="2000" dirty="0"/>
                    </a:p>
                  </a:txBody>
                  <a:tcPr marL="68580" marR="68580" marT="34290" marB="34290"/>
                </a:tc>
                <a:tc>
                  <a:txBody>
                    <a:bodyPr/>
                    <a:lstStyle/>
                    <a:p>
                      <a:pPr marL="342900" indent="-342900">
                        <a:buAutoNum type="arabicPeriod"/>
                      </a:pPr>
                      <a:r>
                        <a:rPr lang="en-US" altLang="zh-CN" sz="2000" dirty="0"/>
                        <a:t>Instead of read alignment, k-</a:t>
                      </a:r>
                      <a:r>
                        <a:rPr lang="en-US" altLang="zh-CN" sz="2000" dirty="0" err="1"/>
                        <a:t>mer</a:t>
                      </a:r>
                      <a:r>
                        <a:rPr lang="en-US" altLang="zh-CN" sz="2000" dirty="0"/>
                        <a:t> hashing</a:t>
                      </a:r>
                    </a:p>
                  </a:txBody>
                  <a:tcPr marL="68580" marR="68580" marT="34290" marB="34290"/>
                </a:tc>
                <a:tc>
                  <a:txBody>
                    <a:bodyPr/>
                    <a:lstStyle/>
                    <a:p>
                      <a:pPr marL="342900" indent="-342900">
                        <a:buAutoNum type="arabicPeriod"/>
                      </a:pPr>
                      <a:r>
                        <a:rPr lang="en-US" altLang="zh-CN" sz="2000" baseline="0" dirty="0"/>
                        <a:t>Speed at a cost</a:t>
                      </a:r>
                    </a:p>
                  </a:txBody>
                  <a:tcPr marL="68580" marR="68580" marT="34290" marB="34290"/>
                </a:tc>
                <a:extLst>
                  <a:ext uri="{0D108BD9-81ED-4DB2-BD59-A6C34878D82A}">
                    <a16:rowId xmlns:a16="http://schemas.microsoft.com/office/drawing/2014/main" val="10002"/>
                  </a:ext>
                </a:extLst>
              </a:tr>
              <a:tr h="480060">
                <a:tc>
                  <a:txBody>
                    <a:bodyPr/>
                    <a:lstStyle/>
                    <a:p>
                      <a:r>
                        <a:rPr lang="en-US" altLang="zh-CN" sz="2000" dirty="0" err="1"/>
                        <a:t>Kallisto</a:t>
                      </a:r>
                      <a:r>
                        <a:rPr lang="en-US" altLang="zh-CN" sz="2000" baseline="30000" dirty="0"/>
                        <a:t>[]</a:t>
                      </a:r>
                      <a:endParaRPr lang="zh-CN" altLang="en-US" sz="2000" dirty="0"/>
                    </a:p>
                  </a:txBody>
                  <a:tcPr marL="68580" marR="68580" marT="34290" marB="34290"/>
                </a:tc>
                <a:tc>
                  <a:txBody>
                    <a:bodyPr/>
                    <a:lstStyle/>
                    <a:p>
                      <a:pPr marL="342900" indent="-342900">
                        <a:buAutoNum type="arabicPeriod"/>
                      </a:pPr>
                      <a:r>
                        <a:rPr lang="en-US" altLang="zh-CN" sz="2000" dirty="0"/>
                        <a:t>More accurate</a:t>
                      </a:r>
                    </a:p>
                    <a:p>
                      <a:pPr marL="342900" indent="-342900">
                        <a:buAutoNum type="arabicPeriod"/>
                      </a:pPr>
                      <a:r>
                        <a:rPr lang="en-US" altLang="zh-CN" sz="2000" dirty="0"/>
                        <a:t>Faster(“negligible”)</a:t>
                      </a:r>
                    </a:p>
                  </a:txBody>
                  <a:tcPr marL="68580" marR="68580" marT="34290" marB="34290"/>
                </a:tc>
                <a:tc>
                  <a:txBody>
                    <a:bodyPr/>
                    <a:lstStyle/>
                    <a:p>
                      <a:r>
                        <a:rPr lang="en-US" altLang="zh-CN" sz="2000" dirty="0">
                          <a:solidFill>
                            <a:schemeClr val="tx1"/>
                          </a:solidFill>
                        </a:rPr>
                        <a:t>(currently</a:t>
                      </a:r>
                      <a:r>
                        <a:rPr lang="en-US" altLang="zh-CN" sz="2000" baseline="0" dirty="0">
                          <a:solidFill>
                            <a:schemeClr val="tx1"/>
                          </a:solidFill>
                        </a:rPr>
                        <a:t> not found in the paper</a:t>
                      </a:r>
                      <a:r>
                        <a:rPr lang="en-US" altLang="zh-CN" sz="2000" dirty="0">
                          <a:solidFill>
                            <a:schemeClr val="tx1"/>
                          </a:solidFill>
                        </a:rPr>
                        <a:t>)</a:t>
                      </a:r>
                      <a:endParaRPr lang="zh-CN" altLang="en-US" sz="2000" dirty="0">
                        <a:solidFill>
                          <a:schemeClr val="tx1"/>
                        </a:solidFill>
                      </a:endParaRPr>
                    </a:p>
                  </a:txBody>
                  <a:tcPr marL="68580" marR="68580" marT="34290" marB="34290"/>
                </a:tc>
                <a:extLst>
                  <a:ext uri="{0D108BD9-81ED-4DB2-BD59-A6C34878D82A}">
                    <a16:rowId xmlns:a16="http://schemas.microsoft.com/office/drawing/2014/main" val="10003"/>
                  </a:ext>
                </a:extLst>
              </a:tr>
            </a:tbl>
          </a:graphicData>
        </a:graphic>
      </p:graphicFrame>
      <p:sp>
        <p:nvSpPr>
          <p:cNvPr id="5" name="文本框 4"/>
          <p:cNvSpPr txBox="1"/>
          <p:nvPr/>
        </p:nvSpPr>
        <p:spPr>
          <a:xfrm>
            <a:off x="2092372" y="5268314"/>
            <a:ext cx="4959255" cy="300082"/>
          </a:xfrm>
          <a:prstGeom prst="rect">
            <a:avLst/>
          </a:prstGeom>
          <a:noFill/>
        </p:spPr>
        <p:txBody>
          <a:bodyPr wrap="square" rtlCol="0">
            <a:spAutoFit/>
          </a:bodyPr>
          <a:lstStyle/>
          <a:p>
            <a:r>
              <a:rPr lang="en-US" altLang="zh-CN" sz="1350" dirty="0"/>
              <a:t>Other related work: </a:t>
            </a:r>
            <a:r>
              <a:rPr lang="en-US" altLang="zh-CN" sz="1350" dirty="0" err="1"/>
              <a:t>eXpress</a:t>
            </a:r>
            <a:r>
              <a:rPr lang="en-US" altLang="zh-CN" sz="1350" dirty="0"/>
              <a:t>, CLARK, </a:t>
            </a:r>
            <a:r>
              <a:rPr lang="en-US" altLang="zh-CN" sz="1350" dirty="0" err="1"/>
              <a:t>GASiC</a:t>
            </a:r>
            <a:r>
              <a:rPr lang="en-US" altLang="zh-CN" sz="1350" dirty="0"/>
              <a:t>, </a:t>
            </a:r>
            <a:r>
              <a:rPr lang="en-US" altLang="zh-CN" sz="1350" dirty="0" err="1"/>
              <a:t>GRAMMy</a:t>
            </a:r>
            <a:r>
              <a:rPr lang="en-US" altLang="zh-CN" sz="1350" dirty="0"/>
              <a:t>……</a:t>
            </a:r>
            <a:endParaRPr lang="zh-CN" altLang="en-US" sz="1350" dirty="0"/>
          </a:p>
        </p:txBody>
      </p:sp>
      <p:pic>
        <p:nvPicPr>
          <p:cNvPr id="6" name="Picture 5"/>
          <p:cNvPicPr>
            <a:picLocks noChangeAspect="1"/>
          </p:cNvPicPr>
          <p:nvPr/>
        </p:nvPicPr>
        <p:blipFill>
          <a:blip r:embed="rId3">
            <a:clrChange>
              <a:clrFrom>
                <a:srgbClr val="FFFFFF"/>
              </a:clrFrom>
              <a:clrTo>
                <a:srgbClr val="FFFFFF">
                  <a:alpha val="0"/>
                </a:srgbClr>
              </a:clrTo>
            </a:clrChange>
          </a:blip>
          <a:stretch>
            <a:fillRect/>
          </a:stretch>
        </p:blipFill>
        <p:spPr>
          <a:xfrm>
            <a:off x="8159444" y="-117655"/>
            <a:ext cx="1159883" cy="988800"/>
          </a:xfrm>
          <a:prstGeom prst="rect">
            <a:avLst/>
          </a:prstGeom>
        </p:spPr>
      </p:pic>
      <p:sp>
        <p:nvSpPr>
          <p:cNvPr id="3" name="日期占位符 2"/>
          <p:cNvSpPr>
            <a:spLocks noGrp="1"/>
          </p:cNvSpPr>
          <p:nvPr>
            <p:ph type="dt" sz="half" idx="10"/>
          </p:nvPr>
        </p:nvSpPr>
        <p:spPr/>
        <p:txBody>
          <a:bodyPr/>
          <a:lstStyle/>
          <a:p>
            <a:r>
              <a:rPr lang="en-US" altLang="zh-CN"/>
              <a:t>05/17/17</a:t>
            </a:r>
            <a:endParaRPr lang="zh-CN" altLang="en-US"/>
          </a:p>
        </p:txBody>
      </p:sp>
      <p:sp>
        <p:nvSpPr>
          <p:cNvPr id="7" name="灯片编号占位符 6"/>
          <p:cNvSpPr>
            <a:spLocks noGrp="1"/>
          </p:cNvSpPr>
          <p:nvPr>
            <p:ph type="sldNum" sz="quarter" idx="12"/>
          </p:nvPr>
        </p:nvSpPr>
        <p:spPr/>
        <p:txBody>
          <a:bodyPr/>
          <a:lstStyle/>
          <a:p>
            <a:fld id="{247E9148-878F-40B7-BFA1-E02FA96A1581}" type="slidenum">
              <a:rPr lang="zh-CN" altLang="en-US" smtClean="0"/>
              <a:t>7</a:t>
            </a:fld>
            <a:endParaRPr lang="zh-CN" altLang="en-US"/>
          </a:p>
        </p:txBody>
      </p:sp>
      <p:sp>
        <p:nvSpPr>
          <p:cNvPr id="8" name="矩形 7"/>
          <p:cNvSpPr/>
          <p:nvPr/>
        </p:nvSpPr>
        <p:spPr>
          <a:xfrm>
            <a:off x="483177" y="5752161"/>
            <a:ext cx="8515350" cy="830997"/>
          </a:xfrm>
          <a:prstGeom prst="rect">
            <a:avLst/>
          </a:prstGeom>
        </p:spPr>
        <p:txBody>
          <a:bodyPr wrap="square">
            <a:spAutoFit/>
          </a:bodyPr>
          <a:lstStyle/>
          <a:p>
            <a:r>
              <a:rPr lang="en-US" sz="1200" dirty="0"/>
              <a:t>[?]</a:t>
            </a:r>
            <a:r>
              <a:rPr lang="en-US" sz="1200" dirty="0" err="1"/>
              <a:t>Huson</a:t>
            </a:r>
            <a:r>
              <a:rPr lang="en-US" sz="1200" dirty="0"/>
              <a:t>, D. H., Auch, A. F., Qi, J., and Schuster, S. C. (2007). MEGAN analysis of metagenomic data. Genome research, 17(3):377–386.</a:t>
            </a:r>
          </a:p>
          <a:p>
            <a:r>
              <a:rPr lang="en-US" sz="1200" dirty="0"/>
              <a:t>[?]Wood, D. E. and </a:t>
            </a:r>
            <a:r>
              <a:rPr lang="en-US" sz="1200" dirty="0" err="1"/>
              <a:t>Salzberg</a:t>
            </a:r>
            <a:r>
              <a:rPr lang="en-US" sz="1200" dirty="0"/>
              <a:t>, S. L. (2014). Kraken: ultrafast metagenomic sequence classiﬁcation using exact alignments. Genome Biology, 15(3):R46.</a:t>
            </a:r>
          </a:p>
          <a:p>
            <a:r>
              <a:rPr lang="en-US" sz="1200" dirty="0"/>
              <a:t> </a:t>
            </a:r>
          </a:p>
        </p:txBody>
      </p:sp>
    </p:spTree>
    <p:extLst>
      <p:ext uri="{BB962C8B-B14F-4D97-AF65-F5344CB8AC3E}">
        <p14:creationId xmlns:p14="http://schemas.microsoft.com/office/powerpoint/2010/main" val="261515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Pseudoalignment</a:t>
            </a:r>
            <a:r>
              <a:rPr lang="en-US" altLang="zh-CN" dirty="0"/>
              <a:t> </a:t>
            </a:r>
            <a:endParaRPr lang="zh-CN" altLang="en-US" dirty="0"/>
          </a:p>
        </p:txBody>
      </p:sp>
      <p:sp>
        <p:nvSpPr>
          <p:cNvPr id="3" name="内容占位符 2"/>
          <p:cNvSpPr>
            <a:spLocks noGrp="1"/>
          </p:cNvSpPr>
          <p:nvPr>
            <p:ph idx="1"/>
          </p:nvPr>
        </p:nvSpPr>
        <p:spPr>
          <a:xfrm>
            <a:off x="139595" y="2061247"/>
            <a:ext cx="5042389" cy="1347605"/>
          </a:xfrm>
        </p:spPr>
        <p:txBody>
          <a:bodyPr>
            <a:normAutofit lnSpcReduction="10000"/>
          </a:bodyPr>
          <a:lstStyle/>
          <a:p>
            <a:endParaRPr lang="en-US" altLang="zh-CN" dirty="0"/>
          </a:p>
          <a:p>
            <a:r>
              <a:rPr lang="en-US" altLang="zh-CN" dirty="0"/>
              <a:t>Basic idea of </a:t>
            </a:r>
            <a:r>
              <a:rPr lang="en-US" dirty="0" err="1"/>
              <a:t>kallisto</a:t>
            </a:r>
            <a:r>
              <a:rPr lang="zh-CN" altLang="en-US" dirty="0"/>
              <a:t> </a:t>
            </a:r>
            <a:r>
              <a:rPr lang="en-US" altLang="zh-CN" dirty="0"/>
              <a:t>(</a:t>
            </a:r>
            <a:r>
              <a:rPr lang="en-US" altLang="zh-CN" dirty="0" err="1"/>
              <a:t>pseudoalignment</a:t>
            </a:r>
            <a:r>
              <a:rPr lang="en-US" altLang="zh-CN" dirty="0"/>
              <a:t>)</a:t>
            </a:r>
            <a:endParaRPr lang="zh-CN" altLang="en-US" dirty="0"/>
          </a:p>
        </p:txBody>
      </p:sp>
      <p:pic>
        <p:nvPicPr>
          <p:cNvPr id="4" name="Picture 3"/>
          <p:cNvPicPr>
            <a:picLocks noChangeAspect="1"/>
          </p:cNvPicPr>
          <p:nvPr/>
        </p:nvPicPr>
        <p:blipFill>
          <a:blip r:embed="rId3"/>
          <a:stretch>
            <a:fillRect/>
          </a:stretch>
        </p:blipFill>
        <p:spPr>
          <a:xfrm>
            <a:off x="4854494" y="1455151"/>
            <a:ext cx="3988346" cy="3907402"/>
          </a:xfrm>
          <a:prstGeom prst="rect">
            <a:avLst/>
          </a:prstGeom>
          <a:effectLst>
            <a:softEdge rad="228600"/>
          </a:effectLst>
        </p:spPr>
      </p:pic>
      <p:pic>
        <p:nvPicPr>
          <p:cNvPr id="5" name="Picture 4"/>
          <p:cNvPicPr>
            <a:picLocks noChangeAspect="1"/>
          </p:cNvPicPr>
          <p:nvPr/>
        </p:nvPicPr>
        <p:blipFill>
          <a:blip r:embed="rId4">
            <a:clrChange>
              <a:clrFrom>
                <a:srgbClr val="FFFFFF"/>
              </a:clrFrom>
              <a:clrTo>
                <a:srgbClr val="FFFFFF">
                  <a:alpha val="0"/>
                </a:srgbClr>
              </a:clrTo>
            </a:clrChange>
          </a:blip>
          <a:stretch>
            <a:fillRect/>
          </a:stretch>
        </p:blipFill>
        <p:spPr>
          <a:xfrm>
            <a:off x="8159444" y="-117655"/>
            <a:ext cx="1159883" cy="988800"/>
          </a:xfrm>
          <a:prstGeom prst="rect">
            <a:avLst/>
          </a:prstGeom>
        </p:spPr>
      </p:pic>
      <p:sp>
        <p:nvSpPr>
          <p:cNvPr id="6" name="日期占位符 5"/>
          <p:cNvSpPr>
            <a:spLocks noGrp="1"/>
          </p:cNvSpPr>
          <p:nvPr>
            <p:ph type="dt" sz="half" idx="10"/>
          </p:nvPr>
        </p:nvSpPr>
        <p:spPr/>
        <p:txBody>
          <a:bodyPr/>
          <a:lstStyle/>
          <a:p>
            <a:r>
              <a:rPr lang="en-US" altLang="zh-CN"/>
              <a:t>05/17/17</a:t>
            </a:r>
            <a:endParaRPr lang="zh-CN" altLang="en-US"/>
          </a:p>
        </p:txBody>
      </p:sp>
      <p:sp>
        <p:nvSpPr>
          <p:cNvPr id="7" name="灯片编号占位符 6"/>
          <p:cNvSpPr>
            <a:spLocks noGrp="1"/>
          </p:cNvSpPr>
          <p:nvPr>
            <p:ph type="sldNum" sz="quarter" idx="12"/>
          </p:nvPr>
        </p:nvSpPr>
        <p:spPr/>
        <p:txBody>
          <a:bodyPr/>
          <a:lstStyle/>
          <a:p>
            <a:fld id="{247E9148-878F-40B7-BFA1-E02FA96A1581}" type="slidenum">
              <a:rPr lang="zh-CN" altLang="en-US" smtClean="0"/>
              <a:t>8</a:t>
            </a:fld>
            <a:endParaRPr lang="zh-CN" altLang="en-US"/>
          </a:p>
        </p:txBody>
      </p:sp>
    </p:spTree>
    <p:extLst>
      <p:ext uri="{BB962C8B-B14F-4D97-AF65-F5344CB8AC3E}">
        <p14:creationId xmlns:p14="http://schemas.microsoft.com/office/powerpoint/2010/main" val="3362980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Methods and Results</a:t>
            </a:r>
            <a:endParaRPr lang="zh-CN" altLang="en-US" dirty="0"/>
          </a:p>
        </p:txBody>
      </p:sp>
      <p:sp>
        <p:nvSpPr>
          <p:cNvPr id="3" name="内容占位符 2"/>
          <p:cNvSpPr>
            <a:spLocks noGrp="1"/>
          </p:cNvSpPr>
          <p:nvPr>
            <p:ph idx="1"/>
          </p:nvPr>
        </p:nvSpPr>
        <p:spPr/>
        <p:txBody>
          <a:bodyPr>
            <a:normAutofit/>
          </a:bodyPr>
          <a:lstStyle/>
          <a:p>
            <a:r>
              <a:rPr lang="en-US" altLang="zh-CN" dirty="0"/>
              <a:t>1.</a:t>
            </a:r>
            <a:r>
              <a:rPr lang="zh-CN" altLang="en-US" dirty="0"/>
              <a:t> </a:t>
            </a:r>
            <a:r>
              <a:rPr lang="en-US" altLang="zh-CN" dirty="0"/>
              <a:t>Hypothesis</a:t>
            </a:r>
            <a:r>
              <a:rPr lang="zh-CN" altLang="en-US" dirty="0"/>
              <a:t> </a:t>
            </a:r>
            <a:r>
              <a:rPr lang="en-US" altLang="zh-CN" dirty="0"/>
              <a:t>test:</a:t>
            </a:r>
            <a:r>
              <a:rPr lang="zh-CN" altLang="en-US" dirty="0"/>
              <a:t> </a:t>
            </a:r>
            <a:r>
              <a:rPr lang="en-US" altLang="zh-CN" dirty="0"/>
              <a:t>RNA-</a:t>
            </a:r>
            <a:r>
              <a:rPr lang="en-US" altLang="zh-CN" dirty="0" err="1"/>
              <a:t>Seq</a:t>
            </a:r>
            <a:r>
              <a:rPr lang="en-US" altLang="zh-CN" dirty="0"/>
              <a:t> quantification can be applied in he metagenomics setting</a:t>
            </a:r>
          </a:p>
          <a:p>
            <a:r>
              <a:rPr lang="en-US" altLang="zh-CN" dirty="0"/>
              <a:t>2.</a:t>
            </a:r>
            <a:r>
              <a:rPr lang="zh-CN" altLang="en-US" dirty="0"/>
              <a:t> </a:t>
            </a:r>
            <a:r>
              <a:rPr lang="en-US" altLang="zh-CN" dirty="0"/>
              <a:t>Performance</a:t>
            </a:r>
            <a:r>
              <a:rPr lang="zh-CN" altLang="en-US" dirty="0"/>
              <a:t> </a:t>
            </a:r>
            <a:r>
              <a:rPr lang="en-US" altLang="zh-CN" dirty="0"/>
              <a:t>evaluation:</a:t>
            </a:r>
            <a:r>
              <a:rPr lang="zh-CN" altLang="en-US" dirty="0"/>
              <a:t> </a:t>
            </a:r>
            <a:r>
              <a:rPr lang="en-US" altLang="zh-CN" dirty="0"/>
              <a:t>meta-</a:t>
            </a:r>
            <a:r>
              <a:rPr lang="en-US" altLang="zh-CN" dirty="0" err="1"/>
              <a:t>kallisto</a:t>
            </a:r>
            <a:r>
              <a:rPr lang="zh-CN" altLang="en-US" dirty="0"/>
              <a:t> </a:t>
            </a:r>
            <a:r>
              <a:rPr lang="en-US" altLang="zh-CN" dirty="0"/>
              <a:t>performs</a:t>
            </a:r>
            <a:r>
              <a:rPr lang="zh-CN" altLang="en-US" dirty="0"/>
              <a:t> </a:t>
            </a:r>
            <a:r>
              <a:rPr lang="en-US" altLang="zh-CN" dirty="0"/>
              <a:t>better</a:t>
            </a:r>
            <a:r>
              <a:rPr lang="zh-CN" altLang="en-US" dirty="0"/>
              <a:t> </a:t>
            </a:r>
            <a:r>
              <a:rPr lang="en-US" altLang="zh-CN" dirty="0"/>
              <a:t>than</a:t>
            </a:r>
            <a:r>
              <a:rPr lang="zh-CN" altLang="en-US" dirty="0"/>
              <a:t> </a:t>
            </a:r>
            <a:r>
              <a:rPr lang="en-US" altLang="zh-CN" dirty="0"/>
              <a:t>state-of-the-art</a:t>
            </a:r>
            <a:r>
              <a:rPr lang="zh-CN" altLang="en-US" dirty="0"/>
              <a:t> </a:t>
            </a:r>
            <a:r>
              <a:rPr lang="en-US" altLang="zh-CN" dirty="0"/>
              <a:t>algorithms.</a:t>
            </a:r>
          </a:p>
          <a:p>
            <a:endParaRPr lang="zh-CN" altLang="en-US" dirty="0"/>
          </a:p>
        </p:txBody>
      </p:sp>
      <p:pic>
        <p:nvPicPr>
          <p:cNvPr id="4" name="Picture 3"/>
          <p:cNvPicPr>
            <a:picLocks noChangeAspect="1"/>
          </p:cNvPicPr>
          <p:nvPr/>
        </p:nvPicPr>
        <p:blipFill>
          <a:blip r:embed="rId2">
            <a:clrChange>
              <a:clrFrom>
                <a:srgbClr val="FFFFFF"/>
              </a:clrFrom>
              <a:clrTo>
                <a:srgbClr val="FFFFFF">
                  <a:alpha val="0"/>
                </a:srgbClr>
              </a:clrTo>
            </a:clrChange>
          </a:blip>
          <a:stretch>
            <a:fillRect/>
          </a:stretch>
        </p:blipFill>
        <p:spPr>
          <a:xfrm>
            <a:off x="8159444" y="-117655"/>
            <a:ext cx="1159883" cy="988800"/>
          </a:xfrm>
          <a:prstGeom prst="rect">
            <a:avLst/>
          </a:prstGeom>
        </p:spPr>
      </p:pic>
      <p:sp>
        <p:nvSpPr>
          <p:cNvPr id="5" name="日期占位符 4"/>
          <p:cNvSpPr>
            <a:spLocks noGrp="1"/>
          </p:cNvSpPr>
          <p:nvPr>
            <p:ph type="dt" sz="half" idx="10"/>
          </p:nvPr>
        </p:nvSpPr>
        <p:spPr/>
        <p:txBody>
          <a:bodyPr/>
          <a:lstStyle/>
          <a:p>
            <a:r>
              <a:rPr lang="en-US" altLang="zh-CN"/>
              <a:t>05/17/17</a:t>
            </a:r>
            <a:endParaRPr lang="zh-CN" altLang="en-US"/>
          </a:p>
        </p:txBody>
      </p:sp>
      <p:sp>
        <p:nvSpPr>
          <p:cNvPr id="6" name="灯片编号占位符 5"/>
          <p:cNvSpPr>
            <a:spLocks noGrp="1"/>
          </p:cNvSpPr>
          <p:nvPr>
            <p:ph type="sldNum" sz="quarter" idx="12"/>
          </p:nvPr>
        </p:nvSpPr>
        <p:spPr/>
        <p:txBody>
          <a:bodyPr/>
          <a:lstStyle/>
          <a:p>
            <a:fld id="{247E9148-878F-40B7-BFA1-E02FA96A1581}" type="slidenum">
              <a:rPr lang="zh-CN" altLang="en-US" smtClean="0"/>
              <a:t>9</a:t>
            </a:fld>
            <a:endParaRPr lang="zh-CN" altLang="en-US"/>
          </a:p>
        </p:txBody>
      </p:sp>
    </p:spTree>
    <p:extLst>
      <p:ext uri="{BB962C8B-B14F-4D97-AF65-F5344CB8AC3E}">
        <p14:creationId xmlns:p14="http://schemas.microsoft.com/office/powerpoint/2010/main" val="2839222878"/>
      </p:ext>
    </p:extLst>
  </p:cSld>
  <p:clrMapOvr>
    <a:masterClrMapping/>
  </p:clrMapOvr>
</p:sld>
</file>

<file path=ppt/theme/theme1.xml><?xml version="1.0" encoding="utf-8"?>
<a:theme xmlns:a="http://schemas.openxmlformats.org/drawingml/2006/main" name="Office 主题">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548</TotalTime>
  <Words>3247</Words>
  <Application>Microsoft Office PowerPoint</Application>
  <PresentationFormat>On-screen Show (4:3)</PresentationFormat>
  <Paragraphs>315</Paragraphs>
  <Slides>32</Slides>
  <Notes>22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32</vt:i4>
      </vt:variant>
    </vt:vector>
  </HeadingPairs>
  <TitlesOfParts>
    <vt:vector size="41" baseType="lpstr">
      <vt:lpstr>Linux Libertine</vt:lpstr>
      <vt:lpstr>等线</vt:lpstr>
      <vt:lpstr>等线</vt:lpstr>
      <vt:lpstr>等线 Light</vt:lpstr>
      <vt:lpstr>Arial</vt:lpstr>
      <vt:lpstr>Calibri</vt:lpstr>
      <vt:lpstr>Calibri Light</vt:lpstr>
      <vt:lpstr>Cambria Math</vt:lpstr>
      <vt:lpstr>Office 主题</vt:lpstr>
      <vt:lpstr>Pseudoalignment  for Matagenomic Read Assignment</vt:lpstr>
      <vt:lpstr>Outline</vt:lpstr>
      <vt:lpstr>Introduction of metagenomes</vt:lpstr>
      <vt:lpstr>Introduction of metagenomes</vt:lpstr>
      <vt:lpstr>Metagenomics vs RNA-Seq</vt:lpstr>
      <vt:lpstr>Apply RNA-Seq methodology to metagenomics </vt:lpstr>
      <vt:lpstr>Programs comparison</vt:lpstr>
      <vt:lpstr>Pseudoalignment </vt:lpstr>
      <vt:lpstr>Methods and Results</vt:lpstr>
      <vt:lpstr>PowerPoint Presentation</vt:lpstr>
      <vt:lpstr>PowerPoint Presentation</vt:lpstr>
      <vt:lpstr>PowerPoint Presentation</vt:lpstr>
      <vt:lpstr>PowerPoint Presentation</vt:lpstr>
      <vt:lpstr>PowerPoint Presentation</vt:lpstr>
      <vt:lpstr>PowerPoint Presentation</vt:lpstr>
      <vt:lpstr>2. Performance evaluation</vt:lpstr>
      <vt:lpstr>2. Performance evaluation</vt:lpstr>
      <vt:lpstr>2. Performance evaluation</vt:lpstr>
      <vt:lpstr>2. Performance evaluation</vt:lpstr>
      <vt:lpstr>2. Performance evaluation</vt:lpstr>
      <vt:lpstr>2. Performance evaluation</vt:lpstr>
      <vt:lpstr>2. Performance evaluation</vt:lpstr>
      <vt:lpstr>2. Performance evaluation</vt:lpstr>
      <vt:lpstr>2. Performance evaluation</vt:lpstr>
      <vt:lpstr>PowerPoint Presentation</vt:lpstr>
      <vt:lpstr>3. Conclusion and futurework</vt:lpstr>
      <vt:lpstr>3. Conclusion and futurework</vt:lpstr>
      <vt:lpstr>Question lists</vt:lpstr>
      <vt:lpstr>Question lists</vt:lpstr>
      <vt:lpstr>Question lists</vt:lpstr>
      <vt:lpstr>Question lists</vt:lpstr>
      <vt:lpstr>Question lists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CONG PENG</dc:creator>
  <cp:lastModifiedBy>Xiyuan Jiang</cp:lastModifiedBy>
  <cp:revision>100</cp:revision>
  <dcterms:created xsi:type="dcterms:W3CDTF">2017-05-11T04:11:24Z</dcterms:created>
  <dcterms:modified xsi:type="dcterms:W3CDTF">2017-05-15T21:30:40Z</dcterms:modified>
</cp:coreProperties>
</file>